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1" r:id="rId5"/>
    <p:sldId id="257" r:id="rId6"/>
    <p:sldId id="258" r:id="rId7"/>
    <p:sldId id="259" r:id="rId8"/>
    <p:sldId id="261" r:id="rId9"/>
    <p:sldId id="262" r:id="rId10"/>
    <p:sldId id="263" r:id="rId11"/>
    <p:sldId id="267" r:id="rId12"/>
    <p:sldId id="265" r:id="rId13"/>
    <p:sldId id="266" r:id="rId14"/>
    <p:sldId id="272" r:id="rId15"/>
    <p:sldId id="277" r:id="rId16"/>
    <p:sldId id="273" r:id="rId17"/>
    <p:sldId id="274" r:id="rId18"/>
    <p:sldId id="279" r:id="rId19"/>
    <p:sldId id="280" r:id="rId20"/>
    <p:sldId id="281" r:id="rId21"/>
    <p:sldId id="282" r:id="rId22"/>
    <p:sldId id="283" r:id="rId23"/>
    <p:sldId id="268" r:id="rId24"/>
    <p:sldId id="264" r:id="rId25"/>
    <p:sldId id="269" r:id="rId26"/>
    <p:sldId id="284" r:id="rId27"/>
    <p:sldId id="285" r:id="rId28"/>
    <p:sldId id="286" r:id="rId29"/>
    <p:sldId id="295" r:id="rId30"/>
    <p:sldId id="293" r:id="rId31"/>
    <p:sldId id="297" r:id="rId32"/>
    <p:sldId id="294" r:id="rId33"/>
    <p:sldId id="296" r:id="rId34"/>
    <p:sldId id="289" r:id="rId35"/>
    <p:sldId id="298" r:id="rId36"/>
    <p:sldId id="292" r:id="rId37"/>
    <p:sldId id="291" r:id="rId38"/>
    <p:sldId id="290" r:id="rId39"/>
    <p:sldId id="287" r:id="rId40"/>
    <p:sldId id="288"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4" d="100"/>
          <a:sy n="154" d="100"/>
        </p:scale>
        <p:origin x="-384" y="-2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4EB87-DB63-40AD-B502-F1259D1BB06C}" type="datetimeFigureOut">
              <a:rPr lang="en-US" smtClean="0"/>
            </a:fld>
            <a:endParaRPr lang="en-US"/>
          </a:p>
        </p:txBody>
      </p:sp>
      <p:sp>
        <p:nvSpPr>
          <p:cNvPr id="4" name="Slide Image Placeholder 3"/>
          <p:cNvSpPr>
            <a:spLocks noGrp="1" noRot="1" noChangeAspect="1" noEditPoints="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FB8F3A-0A0D-429B-A78E-6614B7D313B3}" type="slidenum">
              <a:rPr lang="en-US" smtClean="0"/>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E06C53-5F70-499A-B79D-18B23E7A0F2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B43E1F-FC2B-4235-BFB3-B5B83C9C7A93}"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C9CE2C7-1752-4728-B426-3E85818BDF2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D2594FD-FD64-473D-9FB7-F64BDD8D5C6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265BF94-B681-449A-8C15-E7FE9DABCAA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95FF-0DE3-4FD2-8E92-04E2FB998CF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FCC9D19-1791-4190-8C25-42B547A1CA6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DFCD0CD-F913-43DA-AD93-27AAF7AF03BB}"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0C1BC53-5405-4567-9463-0CC2E1B9BB33}"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2ADDE94-F8FB-4E26-931E-7C92F896B2E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A36853B-0B68-4B26-AA33-BE050561DD8D}"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3CDFCF-D880-4651-BEE0-BE65BE2DD81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70D1A0-14D9-43DB-89C1-93C2841D265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C41F7C-2C53-4A32-A13B-E95CEC5FD45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667D9F1-F462-4205-A6AA-939836DBDC1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E9B9D2-E61B-4984-8C31-56B6A7AEE123}"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240E49-DEA1-4826-A5D3-79D127D5945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noEditPoints="1"/>
          </p:cNvSpPr>
          <p:nvPr>
            <p:ph type="ctrTitle"/>
          </p:nvPr>
        </p:nvSpPr>
        <p:spPr>
          <a:xfrm>
            <a:off x="1432560" y="269923"/>
            <a:ext cx="7406640" cy="1104138"/>
          </a:xfrm>
        </p:spPr>
        <p:txBody>
          <a:bodyPr anchor="b"/>
          <a:lstStyle>
            <a:lvl1pPr algn="l"/>
          </a:lstStyle>
          <a:p>
            <a:r>
              <a:rPr kumimoji="0" lang="en-US" smtClean="0"/>
              <a:t>Click to edit Master title style</a:t>
            </a:r>
            <a:endParaRPr kumimoji="0" lang="en-US"/>
          </a:p>
        </p:txBody>
      </p:sp>
      <p:sp>
        <p:nvSpPr>
          <p:cNvPr id="22" name="Subtitle 21"/>
          <p:cNvSpPr>
            <a:spLocks noGrp="1" noEditPoints="1"/>
          </p:cNvSpPr>
          <p:nvPr>
            <p:ph type="subTitle" idx="1"/>
          </p:nvPr>
        </p:nvSpPr>
        <p:spPr>
          <a:xfrm>
            <a:off x="1432560" y="1387548"/>
            <a:ext cx="7406640" cy="131445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lvl="0"/>
            <a:r>
              <a:rPr kumimoji="0" lang="en-US" smtClean="0"/>
              <a:t>Click to edit Master subtitle style</a:t>
            </a:r>
            <a:endParaRPr kumimoji="0" lang="en-US"/>
          </a:p>
        </p:txBody>
      </p:sp>
      <p:sp>
        <p:nvSpPr>
          <p:cNvPr id="7" name="Date Placeholder 6"/>
          <p:cNvSpPr>
            <a:spLocks noGrp="1" noEditPoints="1"/>
          </p:cNvSpPr>
          <p:nvPr>
            <p:ph type="dt" sz="half" idx="10"/>
          </p:nvPr>
        </p:nvSpPr>
        <p:spPr/>
        <p:txBody>
          <a:bodyPr/>
          <a:lstStyle/>
          <a:p>
            <a:fld id="{F78DB455-7741-47E2-82AA-433E121CDFC9}" type="datetime1">
              <a:rPr lang="en-US" smtClean="0"/>
            </a:fld>
            <a:endParaRPr lang="en-US"/>
          </a:p>
        </p:txBody>
      </p:sp>
      <p:sp>
        <p:nvSpPr>
          <p:cNvPr id="20" name="Footer Placeholder 19"/>
          <p:cNvSpPr>
            <a:spLocks noGrp="1" noEditPoints="1"/>
          </p:cNvSpPr>
          <p:nvPr>
            <p:ph type="ftr" sz="quarter" idx="11"/>
          </p:nvPr>
        </p:nvSpPr>
        <p:spPr/>
        <p:txBody>
          <a:bodyPr/>
          <a:lstStyle/>
          <a:p>
            <a:endParaRPr lang="en-US"/>
          </a:p>
        </p:txBody>
      </p:sp>
      <p:sp>
        <p:nvSpPr>
          <p:cNvPr id="10" name="Slide Number Placeholder 9"/>
          <p:cNvSpPr>
            <a:spLocks noGrp="1" noEditPoints="1"/>
          </p:cNvSpPr>
          <p:nvPr>
            <p:ph type="sldNum" sz="quarter" idx="12"/>
          </p:nvPr>
        </p:nvSpPr>
        <p:spPr/>
        <p:txBody>
          <a:bodyPr/>
          <a:lstStyle/>
          <a:p>
            <a:fld id="{C567DA4F-FBF3-460B-A47E-6D89CD873C8F}" type="slidenum">
              <a:rPr lang="en-US" smtClean="0"/>
            </a:fld>
            <a:endParaRPr lang="en-US"/>
          </a:p>
        </p:txBody>
      </p:sp>
      <p:sp>
        <p:nvSpPr>
          <p:cNvPr id="8" name="Oval 7"/>
          <p:cNvSpPr/>
          <p:nvPr/>
        </p:nvSpPr>
        <p:spPr>
          <a:xfrm>
            <a:off x="921433" y="106035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008762"/>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277850F2-6639-46F2-846E-D778AC598BC1}"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858000" y="205980"/>
            <a:ext cx="1828800" cy="4388644"/>
          </a:xfrm>
        </p:spPr>
        <p:txBody>
          <a:bodyPr vert="eaVert"/>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a:xfrm>
            <a:off x="1143000" y="205980"/>
            <a:ext cx="5562600" cy="4388644"/>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1B541553-8B95-4DAC-BB10-4510305457C7}"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Content Placeholder 2"/>
          <p:cNvSpPr>
            <a:spLocks noGrp="1" noEditPoints="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9596E287-5CDC-4E43-9BC5-ADE4E665C396}"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noEditPoints="1"/>
          </p:cNvSpPr>
          <p:nvPr>
            <p:ph type="title"/>
          </p:nvPr>
        </p:nvSpPr>
        <p:spPr>
          <a:xfrm>
            <a:off x="2578392" y="1950244"/>
            <a:ext cx="6400800" cy="17145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2578392" y="800100"/>
            <a:ext cx="6400800" cy="1132284"/>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noEditPoints="1"/>
          </p:cNvSpPr>
          <p:nvPr>
            <p:ph type="dt" sz="half" idx="10"/>
          </p:nvPr>
        </p:nvSpPr>
        <p:spPr/>
        <p:txBody>
          <a:bodyPr/>
          <a:lstStyle/>
          <a:p>
            <a:fld id="{44EDC2D4-B91E-4AFB-90C2-0F52F6DB33CF}" type="datetime1">
              <a:rPr lang="en-US" smtClean="0"/>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lstStyle/>
          <a:p>
            <a:r>
              <a:rPr kumimoji="0" lang="en-US" smtClean="0"/>
              <a:t>Click to edit Master title style</a:t>
            </a:r>
            <a:endParaRPr kumimoji="0" lang="en-US"/>
          </a:p>
        </p:txBody>
      </p:sp>
      <p:sp>
        <p:nvSpPr>
          <p:cNvPr id="3" name="Content Placeholder 2"/>
          <p:cNvSpPr>
            <a:spLocks noGrp="1" noEditPoints="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noEditPoints="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A594EB52-DC88-4EE3-83B8-4E6B3E055B68}"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3870252"/>
            <a:ext cx="8229600" cy="85725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noEditPoints="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noEditPoints="1"/>
          </p:cNvSpPr>
          <p:nvPr>
            <p:ph sz="quarter" idx="2"/>
          </p:nvPr>
        </p:nvSpPr>
        <p:spPr>
          <a:xfrm>
            <a:off x="457200" y="727002"/>
            <a:ext cx="4023360" cy="30861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noEditPoints="1"/>
          </p:cNvSpPr>
          <p:nvPr>
            <p:ph sz="quarter" idx="4"/>
          </p:nvPr>
        </p:nvSpPr>
        <p:spPr>
          <a:xfrm>
            <a:off x="4663440" y="727002"/>
            <a:ext cx="4023360" cy="30861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noEditPoints="1"/>
          </p:cNvSpPr>
          <p:nvPr>
            <p:ph type="dt" sz="half" idx="10"/>
          </p:nvPr>
        </p:nvSpPr>
        <p:spPr/>
        <p:txBody>
          <a:bodyPr/>
          <a:lstStyle/>
          <a:p>
            <a:fld id="{CC4C3F6D-D55A-47F4-A5B2-FA9ACCD2BCB6}" type="datetime1">
              <a:rPr lang="en-US" smtClean="0"/>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nchor="ctr"/>
          <a:lstStyle/>
          <a:p>
            <a:r>
              <a:rPr kumimoji="0" lang="en-US" smtClean="0"/>
              <a:t>Click to edit Master title style</a:t>
            </a:r>
            <a:endParaRPr kumimoji="0" lang="en-US"/>
          </a:p>
        </p:txBody>
      </p:sp>
      <p:sp>
        <p:nvSpPr>
          <p:cNvPr id="3" name="Date Placeholder 2"/>
          <p:cNvSpPr>
            <a:spLocks noGrp="1" noEditPoints="1"/>
          </p:cNvSpPr>
          <p:nvPr>
            <p:ph type="dt" sz="half" idx="10"/>
          </p:nvPr>
        </p:nvSpPr>
        <p:spPr/>
        <p:txBody>
          <a:bodyPr/>
          <a:lstStyle/>
          <a:p>
            <a:fld id="{240587DB-7B03-461E-BE70-6D4394B3E4C2}" type="datetime1">
              <a:rPr lang="en-US" smtClean="0"/>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noEditPoints="1"/>
          </p:cNvSpPr>
          <p:nvPr>
            <p:ph type="dt" sz="half" idx="10"/>
          </p:nvPr>
        </p:nvSpPr>
        <p:spPr/>
        <p:txBody>
          <a:bodyPr/>
          <a:lstStyle/>
          <a:p>
            <a:fld id="{63365B5A-580C-4AF3-95D3-7E2E6D598F28}" type="datetime1">
              <a:rPr lang="en-US" smtClean="0"/>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162583"/>
            <a:ext cx="3810000" cy="871538"/>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noEditPoints="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noEditPoints="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E50ECEDC-D58F-4D03-BD1A-225113ED5868}"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886896" y="800100"/>
            <a:ext cx="2743200" cy="14859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noEditPoints="1"/>
          </p:cNvSpPr>
          <p:nvPr>
            <p:ph type="dt" sz="half" idx="10"/>
          </p:nvPr>
        </p:nvSpPr>
        <p:spPr/>
        <p:txBody>
          <a:bodyPr/>
          <a:lstStyle/>
          <a:p>
            <a:fld id="{239DDF33-EB0D-41A3-B6C4-08FF74ED85C5}" type="datetime1">
              <a:rPr lang="en-US" smtClean="0"/>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noEditPoints="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lvl="0" algn="l" eaLnBrk="1" latinLnBrk="0" hangingPunct="1"/>
            <a:r>
              <a:rPr kumimoji="0" lang="en-US" smtClean="0"/>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noEditPoints="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611941"/>
            <a:ext cx="1638887" cy="1229165"/>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7" y="15827"/>
            <a:ext cx="1702191" cy="127664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2" y="791308"/>
            <a:ext cx="1125717" cy="82696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noEditPoints="1"/>
          </p:cNvSpPr>
          <p:nvPr>
            <p:ph type="title"/>
          </p:nvPr>
        </p:nvSpPr>
        <p:spPr>
          <a:xfrm>
            <a:off x="1435608" y="205979"/>
            <a:ext cx="7498080" cy="85725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noEditPoints="1"/>
          </p:cNvSpPr>
          <p:nvPr>
            <p:ph type="body" idx="1"/>
          </p:nvPr>
        </p:nvSpPr>
        <p:spPr>
          <a:xfrm>
            <a:off x="1435608" y="1085850"/>
            <a:ext cx="7498080" cy="3600450"/>
          </a:xfrm>
          <a:prstGeom prst="rect">
            <a:avLst/>
          </a:prstGeom>
        </p:spPr>
        <p:txBody>
          <a:bodyPr>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24" name="Date Placeholder 23"/>
          <p:cNvSpPr>
            <a:spLocks noGrp="1" noEditPoints="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26261D3-7742-4872-9E7D-0D7AC4C30BE2}" type="datetime1">
              <a:rPr lang="en-US" smtClean="0"/>
            </a:fld>
            <a:endParaRPr lang="en-US"/>
          </a:p>
        </p:txBody>
      </p:sp>
      <p:sp>
        <p:nvSpPr>
          <p:cNvPr id="10" name="Footer Placeholder 9"/>
          <p:cNvSpPr>
            <a:spLocks noGrp="1" noEditPoints="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noEditPoints="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C567DA4F-FBF3-460B-A47E-6D89CD873C8F}" type="slidenum">
              <a:rPr lang="en-US" smtClean="0"/>
            </a:fld>
            <a:endParaRPr lang="en-US"/>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hyperlink" Target="http://54.87.131.9/" TargetMode="External"/><Relationship Id="rId4" Type="http://schemas.openxmlformats.org/officeDocument/2006/relationships/hyperlink" Target="https://aws.amazon.com/" TargetMode="External"/><Relationship Id="rId3" Type="http://schemas.openxmlformats.org/officeDocument/2006/relationships/hyperlink" Target="https://www.youtube.com/watch?v=JxzZxdht-XY&amp;t=5383" TargetMode="External"/><Relationship Id="rId2" Type="http://schemas.openxmlformats.org/officeDocument/2006/relationships/hyperlink" Target="https://tailwindcss.com/" TargetMode="External"/><Relationship Id="rId10" Type="http://schemas.openxmlformats.org/officeDocument/2006/relationships/notesSlide" Target="../notesSlides/notesSlide5.xml"/><Relationship Id="rId1" Type="http://schemas.openxmlformats.org/officeDocument/2006/relationships/hyperlink" Target="https://getbootstrap.com/docs/5.1/getting-started/introduc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ipart4732255.png"/>
          <p:cNvPicPr>
            <a:picLocks noChangeAspect="1"/>
          </p:cNvPicPr>
          <p:nvPr/>
        </p:nvPicPr>
        <p:blipFill>
          <a:blip r:embed="rId1">
            <a:lum bright="70000" contrast="-70000"/>
          </a:blip>
          <a:srcRect/>
          <a:stretch>
            <a:fillRect/>
          </a:stretch>
        </p:blipFill>
        <p:spPr>
          <a:xfrm>
            <a:off x="2895600" y="1352550"/>
            <a:ext cx="3505200" cy="1981200"/>
          </a:xfrm>
          <a:prstGeom prst="rect">
            <a:avLst/>
          </a:prstGeom>
        </p:spPr>
      </p:pic>
      <p:sp>
        <p:nvSpPr>
          <p:cNvPr id="4" name="Title 3"/>
          <p:cNvSpPr>
            <a:spLocks noGrp="1" noEditPoints="1"/>
          </p:cNvSpPr>
          <p:nvPr>
            <p:ph type="ctrTitle"/>
          </p:nvPr>
        </p:nvSpPr>
        <p:spPr>
          <a:xfrm>
            <a:off x="990600" y="190500"/>
            <a:ext cx="7162800" cy="1466850"/>
          </a:xfrm>
        </p:spPr>
        <p:txBody>
          <a:bodyPr>
            <a:noAutofit/>
          </a:bodyPr>
          <a:lstStyle/>
          <a:p>
            <a:pPr algn="ct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P</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roject</a:t>
            </a: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p</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resentation</a:t>
            </a: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o</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n</a:t>
            </a:r>
            <a:br>
              <a:rPr lang="en-US" sz="2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“H</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ostel</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M</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anagement</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s</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ystem</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t>
            </a:r>
            <a:br>
              <a:rPr lang="en-US" sz="2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S</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ub</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Project </a:t>
            </a:r>
            <a:b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P</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aper</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c</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ode</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a:t>
            </a:r>
            <a:r>
              <a:rPr lang="en-US" sz="2000" b="1" dirty="0" err="1" smtClean="0">
                <a:ln w="1905"/>
                <a:solidFill>
                  <a:schemeClr val="accent5">
                    <a:lumMod val="75000"/>
                  </a:schemeClr>
                </a:solidFill>
                <a:effectLst>
                  <a:innerShdw blurRad="69850" dist="43180" dir="5400000">
                    <a:srgbClr val="000000">
                      <a:alpha val="65000"/>
                    </a:srgbClr>
                  </a:innerShdw>
                </a:effectLst>
                <a:latin typeface="Stencil" pitchFamily="82" charset="0"/>
              </a:rPr>
              <a:t>Mca</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-CS-601</a:t>
            </a:r>
            <a:endParaRPr lang="en-US" sz="2000" b="1" dirty="0">
              <a:ln w="1905"/>
              <a:solidFill>
                <a:schemeClr val="accent5">
                  <a:lumMod val="75000"/>
                </a:schemeClr>
              </a:solidFill>
              <a:effectLst>
                <a:innerShdw blurRad="69850" dist="43180" dir="5400000">
                  <a:srgbClr val="000000">
                    <a:alpha val="65000"/>
                  </a:srgbClr>
                </a:innerShdw>
              </a:effectLst>
              <a:latin typeface="Stencil" pitchFamily="82" charset="0"/>
            </a:endParaRPr>
          </a:p>
        </p:txBody>
      </p:sp>
      <p:sp>
        <p:nvSpPr>
          <p:cNvPr id="5" name="Subtitle 4"/>
          <p:cNvSpPr>
            <a:spLocks noGrp="1" noEditPoints="1"/>
          </p:cNvSpPr>
          <p:nvPr>
            <p:ph type="subTitle" idx="1"/>
          </p:nvPr>
        </p:nvSpPr>
        <p:spPr>
          <a:xfrm>
            <a:off x="1066800" y="2427734"/>
            <a:ext cx="7543800" cy="1440161"/>
          </a:xfrm>
        </p:spPr>
        <p:txBody>
          <a:bodyPr>
            <a:normAutofit fontScale="85000" lnSpcReduction="20000"/>
          </a:bodyPr>
          <a:lstStyle/>
          <a:p>
            <a:r>
              <a:rPr lang="en-US" sz="1400" dirty="0" smtClean="0">
                <a:solidFill>
                  <a:schemeClr val="tx1"/>
                </a:solidFill>
              </a:rPr>
              <a:t>Submitted By </a:t>
            </a:r>
            <a:endParaRPr lang="en-US" sz="1400" dirty="0" smtClean="0">
              <a:solidFill>
                <a:schemeClr val="tx1"/>
              </a:solidFill>
            </a:endParaRPr>
          </a:p>
          <a:p>
            <a:r>
              <a:rPr lang="en-US" sz="1400" dirty="0" err="1" smtClean="0">
                <a:solidFill>
                  <a:schemeClr val="tx1"/>
                </a:solidFill>
              </a:rPr>
              <a:t>Anirban</a:t>
            </a:r>
            <a:r>
              <a:rPr lang="en-US" sz="1400" dirty="0" smtClean="0">
                <a:solidFill>
                  <a:schemeClr val="tx1"/>
                </a:solidFill>
              </a:rPr>
              <a:t>  </a:t>
            </a:r>
            <a:r>
              <a:rPr lang="en-US" sz="1400" dirty="0" err="1" smtClean="0">
                <a:solidFill>
                  <a:schemeClr val="tx1"/>
                </a:solidFill>
              </a:rPr>
              <a:t>Ganguly</a:t>
            </a:r>
            <a:r>
              <a:rPr lang="en-US" sz="1400" dirty="0" smtClean="0">
                <a:solidFill>
                  <a:schemeClr val="tx1"/>
                </a:solidFill>
              </a:rPr>
              <a:t>				                    Under The Guidance of</a:t>
            </a:r>
            <a:endParaRPr lang="en-US" sz="1400" dirty="0" smtClean="0">
              <a:solidFill>
                <a:schemeClr val="tx1"/>
              </a:solidFill>
            </a:endParaRPr>
          </a:p>
          <a:p>
            <a:r>
              <a:rPr lang="en-US" sz="1400" dirty="0" smtClean="0">
                <a:solidFill>
                  <a:schemeClr val="tx1"/>
                </a:solidFill>
              </a:rPr>
              <a:t>Roll- 90/MCA    No- 190001			                                    Prof. </a:t>
            </a:r>
            <a:r>
              <a:rPr lang="en-US" sz="1400" dirty="0" err="1" smtClean="0">
                <a:solidFill>
                  <a:schemeClr val="tx1"/>
                </a:solidFill>
              </a:rPr>
              <a:t>Priya</a:t>
            </a:r>
            <a:r>
              <a:rPr lang="en-US" sz="1400" dirty="0" smtClean="0">
                <a:solidFill>
                  <a:schemeClr val="tx1"/>
                </a:solidFill>
              </a:rPr>
              <a:t> </a:t>
            </a:r>
            <a:r>
              <a:rPr lang="en-US" sz="1400" dirty="0" err="1" smtClean="0">
                <a:solidFill>
                  <a:schemeClr val="tx1"/>
                </a:solidFill>
              </a:rPr>
              <a:t>Ranjan</a:t>
            </a:r>
            <a:r>
              <a:rPr lang="en-US" sz="1400" dirty="0" smtClean="0">
                <a:solidFill>
                  <a:schemeClr val="tx1"/>
                </a:solidFill>
              </a:rPr>
              <a:t> </a:t>
            </a:r>
            <a:r>
              <a:rPr lang="en-US" sz="1400" dirty="0" err="1" smtClean="0">
                <a:solidFill>
                  <a:schemeClr val="tx1"/>
                </a:solidFill>
              </a:rPr>
              <a:t>Sinha Mahapatra</a:t>
            </a:r>
            <a:endParaRPr lang="en-US" sz="1400" dirty="0" smtClean="0">
              <a:solidFill>
                <a:schemeClr val="tx1"/>
              </a:solidFill>
            </a:endParaRPr>
          </a:p>
          <a:p>
            <a:r>
              <a:rPr lang="en-US" sz="1400" dirty="0" err="1" smtClean="0">
                <a:solidFill>
                  <a:schemeClr val="tx1"/>
                </a:solidFill>
              </a:rPr>
              <a:t>Reg</a:t>
            </a:r>
            <a:r>
              <a:rPr lang="en-US" sz="1400" dirty="0" smtClean="0">
                <a:solidFill>
                  <a:schemeClr val="tx1"/>
                </a:solidFill>
              </a:rPr>
              <a:t> No-  100131   of 2019-2020				</a:t>
            </a:r>
            <a:endParaRPr lang="en-US" sz="1400" dirty="0" smtClean="0">
              <a:solidFill>
                <a:schemeClr val="tx1"/>
              </a:solidFill>
            </a:endParaRPr>
          </a:p>
          <a:p>
            <a:r>
              <a:rPr lang="en-US" sz="1400" dirty="0" err="1" smtClean="0">
                <a:solidFill>
                  <a:schemeClr val="tx1"/>
                </a:solidFill>
              </a:rPr>
              <a:t>Sanket</a:t>
            </a:r>
            <a:r>
              <a:rPr lang="en-US" sz="1400" dirty="0" smtClean="0">
                <a:solidFill>
                  <a:schemeClr val="tx1"/>
                </a:solidFill>
              </a:rPr>
              <a:t>  </a:t>
            </a:r>
            <a:r>
              <a:rPr lang="en-US" sz="1400" dirty="0" err="1" smtClean="0">
                <a:solidFill>
                  <a:schemeClr val="tx1"/>
                </a:solidFill>
              </a:rPr>
              <a:t>Auddya</a:t>
            </a:r>
            <a:r>
              <a:rPr lang="en-US" sz="1400" dirty="0" smtClean="0">
                <a:solidFill>
                  <a:schemeClr val="tx1"/>
                </a:solidFill>
              </a:rPr>
              <a:t>				</a:t>
            </a:r>
            <a:endParaRPr lang="en-US" sz="1400" dirty="0" smtClean="0">
              <a:solidFill>
                <a:schemeClr val="tx1"/>
              </a:solidFill>
            </a:endParaRPr>
          </a:p>
          <a:p>
            <a:r>
              <a:rPr lang="en-US" sz="1400" dirty="0" smtClean="0">
                <a:solidFill>
                  <a:schemeClr val="tx1"/>
                </a:solidFill>
              </a:rPr>
              <a:t>Roll- 90/MCA    No- 190010</a:t>
            </a:r>
            <a:endParaRPr lang="en-US" sz="1400" dirty="0" smtClean="0">
              <a:solidFill>
                <a:schemeClr val="tx1"/>
              </a:solidFill>
            </a:endParaRPr>
          </a:p>
          <a:p>
            <a:r>
              <a:rPr lang="en-US" sz="1400" dirty="0" err="1" smtClean="0">
                <a:solidFill>
                  <a:schemeClr val="tx1"/>
                </a:solidFill>
              </a:rPr>
              <a:t>Reg</a:t>
            </a:r>
            <a:r>
              <a:rPr lang="en-US" sz="1400" dirty="0" smtClean="0">
                <a:solidFill>
                  <a:schemeClr val="tx1"/>
                </a:solidFill>
              </a:rPr>
              <a:t> No- 100136 of 2019-2020</a:t>
            </a:r>
            <a:endParaRPr lang="en-US" sz="1400" dirty="0" smtClean="0">
              <a:solidFill>
                <a:schemeClr val="tx1"/>
              </a:solidFill>
            </a:endParaRPr>
          </a:p>
          <a:p>
            <a:endParaRPr lang="en-US" sz="1400" dirty="0">
              <a:solidFill>
                <a:schemeClr val="tx1"/>
              </a:solidFill>
            </a:endParaRPr>
          </a:p>
        </p:txBody>
      </p:sp>
      <p:sp>
        <p:nvSpPr>
          <p:cNvPr id="18434" name="AutoShape 2" descr="University of Kalyani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anchor="t"/>
          <a:lstStyle/>
          <a:p>
            <a:endParaRPr lang="en-US"/>
          </a:p>
        </p:txBody>
      </p:sp>
      <p:pic>
        <p:nvPicPr>
          <p:cNvPr id="6" name="Picture 5" descr="download.jpg"/>
          <p:cNvPicPr>
            <a:picLocks noChangeAspect="1"/>
          </p:cNvPicPr>
          <p:nvPr/>
        </p:nvPicPr>
        <p:blipFill>
          <a:blip r:embed="rId2"/>
          <a:srcRect l="18000" t="18000" r="18000" b="22000"/>
          <a:stretch>
            <a:fillRect/>
          </a:stretch>
        </p:blipFill>
        <p:spPr>
          <a:xfrm>
            <a:off x="4343400" y="3843337"/>
            <a:ext cx="838200" cy="785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438400" y="4629150"/>
            <a:ext cx="4648200" cy="461665"/>
          </a:xfrm>
          <a:prstGeom prst="rect">
            <a:avLst/>
          </a:prstGeom>
          <a:noFill/>
        </p:spPr>
        <p:txBody>
          <a:bodyPr wrap="square" rtlCol="0">
            <a:spAutoFit/>
          </a:bodyPr>
          <a:lstStyle/>
          <a:p>
            <a:pPr algn="ctr"/>
            <a:r>
              <a:rPr lang="en-US" sz="1200" dirty="0" smtClean="0"/>
              <a:t>Dept. of Computer Science and Engineering</a:t>
            </a:r>
            <a:endParaRPr lang="en-US" sz="1200" dirty="0" smtClean="0"/>
          </a:p>
          <a:p>
            <a:pPr algn="ctr"/>
            <a:r>
              <a:rPr lang="en-US" sz="1200" dirty="0" smtClean="0"/>
              <a:t>University of </a:t>
            </a:r>
            <a:r>
              <a:rPr lang="en-US" sz="1200" dirty="0" err="1" smtClean="0"/>
              <a:t>Kalyani</a:t>
            </a:r>
            <a:endParaRPr lang="en-US" sz="1200" dirty="0"/>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08371"/>
          </a:xfrm>
        </p:spPr>
        <p:txBody>
          <a:bodyPr>
            <a:noAutofit/>
          </a:bodyPr>
          <a:lstStyle/>
          <a:p>
            <a:r>
              <a:rPr lang="en-US" sz="2400" dirty="0" smtClean="0"/>
              <a:t>Existing System</a:t>
            </a:r>
            <a:endParaRPr lang="en-US" sz="2400" dirty="0"/>
          </a:p>
        </p:txBody>
      </p:sp>
      <p:sp>
        <p:nvSpPr>
          <p:cNvPr id="3" name="Content Placeholder 2"/>
          <p:cNvSpPr>
            <a:spLocks noGrp="1" noEditPoints="1"/>
          </p:cNvSpPr>
          <p:nvPr>
            <p:ph idx="1"/>
          </p:nvPr>
        </p:nvSpPr>
        <p:spPr>
          <a:xfrm>
            <a:off x="914400" y="590550"/>
            <a:ext cx="7848600" cy="2362200"/>
          </a:xfrm>
        </p:spPr>
        <p:txBody>
          <a:bodyPr>
            <a:normAutofit lnSpcReduction="10000"/>
          </a:bodyPr>
          <a:lstStyle/>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Requires a lot of time as well as manpower to manage register system . It is very difficult to maintain or update all the record and retrieve certain data.</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In the existing system applying for the there were many problems faced by the students like standing in the queues, waiting for longer hours because of manual entry.</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The Existing system is a manually maintained system. So the need for the automation is necessary.</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All these details are entered and retrieved manually which is time consuming updating process inaccuracy of data.</a:t>
            </a:r>
            <a:endParaRPr lang="en-US" sz="1600" dirty="0" smtClean="0">
              <a:latin typeface="Gabriola" panose="04040605051002020D02" pitchFamily="82" charset="0"/>
            </a:endParaRPr>
          </a:p>
          <a:p>
            <a:pPr>
              <a:lnSpc>
                <a:spcPct val="120000"/>
              </a:lnSpc>
              <a:spcBef>
                <a:spcPts val="0"/>
              </a:spcBef>
              <a:buFont typeface="Wingdings" panose="05000000000000000000" pitchFamily="2" charset="2"/>
              <a:buChar char="§"/>
            </a:pPr>
            <a:r>
              <a:rPr lang="en-US" sz="1600" dirty="0" smtClean="0">
                <a:latin typeface="Gabriola" panose="04040605051002020D02" pitchFamily="82" charset="0"/>
              </a:rPr>
              <a:t>Bills of all the expanses, meal charges, dues has to be recorded each day manually by a manager. Distribution of meal charges, room charge, electricity charges among the students is done manually.</a:t>
            </a:r>
            <a:endParaRPr lang="en-US" sz="1600" dirty="0">
              <a:latin typeface="Gabriola" panose="04040605051002020D02" pitchFamily="82" charset="0"/>
            </a:endParaRPr>
          </a:p>
        </p:txBody>
      </p:sp>
      <p:sp>
        <p:nvSpPr>
          <p:cNvPr id="4" name="Title 1"/>
          <p:cNvSpPr txBox="1"/>
          <p:nvPr/>
        </p:nvSpPr>
        <p:spPr>
          <a:xfrm>
            <a:off x="1295400" y="3101579"/>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Proposed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486150"/>
            <a:ext cx="7848600" cy="1524000"/>
          </a:xfrm>
          <a:prstGeom prst="rect">
            <a:avLst/>
          </a:prstGeom>
        </p:spPr>
        <p:txBody>
          <a:bodyPr>
            <a:normAutofit/>
          </a:bodyPr>
          <a:lstStyle/>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lang="en-US" sz="1600" dirty="0" smtClean="0">
                <a:latin typeface="Gabriola" panose="04040605051002020D02" pitchFamily="82" charset="0"/>
              </a:rPr>
              <a:t>To replace the existing system which is much time consuming.</a:t>
            </a:r>
            <a:endParaRPr lang="en-US" sz="1600" dirty="0" smtClean="0">
              <a:latin typeface="Gabriola" panose="04040605051002020D02" pitchFamily="82" charset="0"/>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rPr>
              <a:t>To</a:t>
            </a:r>
            <a:r>
              <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rPr>
              <a:t> provide quick and efficient means for gathering the students information along with their rooms, fees of students and finally the check in and checkout time, every days meal count etc.</a:t>
            </a:r>
            <a:endPar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panose="05000000000000000000" pitchFamily="2" charset="2"/>
              <a:buChar char="§"/>
            </a:pPr>
            <a:r>
              <a:rPr lang="en-US" sz="1600" baseline="0" dirty="0" smtClean="0">
                <a:latin typeface="Gabriola" panose="04040605051002020D02" pitchFamily="82" charset="0"/>
              </a:rPr>
              <a:t>The</a:t>
            </a:r>
            <a:r>
              <a:rPr lang="en-US" sz="1600" dirty="0" smtClean="0">
                <a:latin typeface="Gabriola" panose="04040605051002020D02" pitchFamily="82" charset="0"/>
              </a:rPr>
              <a:t> data has been organized according to the time and student details. Risk of losing data is minimal and easy to update the data. A backup can be easily generated.</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1120" y="205979"/>
            <a:ext cx="7498080" cy="384571"/>
          </a:xfrm>
        </p:spPr>
        <p:txBody>
          <a:bodyPr>
            <a:noAutofit/>
          </a:bodyPr>
          <a:lstStyle/>
          <a:p>
            <a:r>
              <a:rPr lang="en-US" sz="2400" dirty="0" smtClean="0"/>
              <a:t>System Description</a:t>
            </a:r>
            <a:endParaRPr lang="en-US" sz="2400" dirty="0"/>
          </a:p>
        </p:txBody>
      </p:sp>
      <p:sp>
        <p:nvSpPr>
          <p:cNvPr id="3" name="Content Placeholder 2"/>
          <p:cNvSpPr>
            <a:spLocks noGrp="1" noEditPoints="1"/>
          </p:cNvSpPr>
          <p:nvPr>
            <p:ph idx="1"/>
          </p:nvPr>
        </p:nvSpPr>
        <p:spPr>
          <a:xfrm>
            <a:off x="1143000" y="666750"/>
            <a:ext cx="7848600" cy="2819400"/>
          </a:xfrm>
        </p:spPr>
        <p:txBody>
          <a:bodyPr>
            <a:normAutofit/>
          </a:bodyPr>
          <a:lstStyle/>
          <a:p>
            <a:r>
              <a:rPr lang="en-US" sz="1600" dirty="0" smtClean="0">
                <a:latin typeface="Gabriola" panose="04040605051002020D02" pitchFamily="82" charset="0"/>
              </a:rPr>
              <a:t>Hostel Management System is a web application which aims at the computerization of hostel management letting the entire process and its management be done using in computer.</a:t>
            </a:r>
            <a:endParaRPr lang="en-US" sz="1600" dirty="0" smtClean="0">
              <a:latin typeface="Gabriola" panose="04040605051002020D02" pitchFamily="82" charset="0"/>
            </a:endParaRPr>
          </a:p>
          <a:p>
            <a:r>
              <a:rPr lang="en-US" sz="1600" dirty="0" smtClean="0">
                <a:latin typeface="Gabriola" panose="04040605051002020D02" pitchFamily="82" charset="0"/>
              </a:rPr>
              <a:t>This website has been designed in such a way that it helps both students as well as the admin.</a:t>
            </a:r>
            <a:endParaRPr lang="en-US" sz="1600" dirty="0" smtClean="0">
              <a:latin typeface="Gabriola" panose="04040605051002020D02" pitchFamily="82" charset="0"/>
            </a:endParaRPr>
          </a:p>
          <a:p>
            <a:r>
              <a:rPr lang="en-US" sz="1600" dirty="0" smtClean="0">
                <a:latin typeface="Gabriola" panose="04040605051002020D02" pitchFamily="82" charset="0"/>
              </a:rPr>
              <a:t>It can be accessed completely by both students and admin regarding the rooms allotment, mess and much more.</a:t>
            </a:r>
            <a:endParaRPr lang="en-US" sz="1600"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5" name="Picture 4"/>
          <p:cNvPicPr>
            <a:picLocks noChangeAspect="1"/>
          </p:cNvPicPr>
          <p:nvPr/>
        </p:nvPicPr>
        <p:blipFill>
          <a:blip r:embed="rId1"/>
          <a:srcRect/>
          <a:stretch>
            <a:fillRect/>
          </a:stretch>
        </p:blipFill>
        <p:spPr>
          <a:xfrm>
            <a:off x="1547664" y="1063229"/>
            <a:ext cx="7488832" cy="36687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86024" cy="37444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6" name="Picture 5"/>
          <p:cNvPicPr>
            <a:picLocks noChangeAspect="1"/>
          </p:cNvPicPr>
          <p:nvPr/>
        </p:nvPicPr>
        <p:blipFill>
          <a:blip r:embed="rId1"/>
          <a:srcRect/>
          <a:stretch>
            <a:fillRect/>
          </a:stretch>
        </p:blipFill>
        <p:spPr>
          <a:xfrm>
            <a:off x="1538183" y="1059582"/>
            <a:ext cx="7367843" cy="36724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6" name="Picture 5"/>
          <p:cNvPicPr>
            <a:picLocks noChangeAspect="1"/>
          </p:cNvPicPr>
          <p:nvPr/>
        </p:nvPicPr>
        <p:blipFill>
          <a:blip r:embed="rId1"/>
          <a:srcRect/>
          <a:stretch>
            <a:fillRect/>
          </a:stretch>
        </p:blipFill>
        <p:spPr>
          <a:xfrm>
            <a:off x="1547664" y="1046980"/>
            <a:ext cx="7386024" cy="37237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4" y="987574"/>
            <a:ext cx="7344816" cy="38164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7" name="Picture 6"/>
          <p:cNvPicPr>
            <a:picLocks noChangeAspect="1"/>
          </p:cNvPicPr>
          <p:nvPr/>
        </p:nvPicPr>
        <p:blipFill>
          <a:blip r:embed="rId1"/>
          <a:srcRect/>
          <a:stretch>
            <a:fillRect/>
          </a:stretch>
        </p:blipFill>
        <p:spPr>
          <a:xfrm>
            <a:off x="1547663" y="987574"/>
            <a:ext cx="7344817" cy="37444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133350"/>
            <a:ext cx="7498080" cy="384571"/>
          </a:xfrm>
        </p:spPr>
        <p:txBody>
          <a:bodyPr>
            <a:normAutofit fontScale="90000"/>
          </a:bodyPr>
          <a:lstStyle/>
          <a:p>
            <a:pPr algn="ctr"/>
            <a:r>
              <a:rPr lang="en-US" sz="2800" u="sng" dirty="0" smtClean="0">
                <a:latin typeface="Comic Sans MS" panose="030F0702030302020204" pitchFamily="66" charset="0"/>
              </a:rPr>
              <a:t>Acknowledgement</a:t>
            </a:r>
            <a:endParaRPr lang="en-US" sz="2800" u="sng" dirty="0">
              <a:latin typeface="Comic Sans MS" panose="030F0702030302020204" pitchFamily="66" charset="0"/>
            </a:endParaRPr>
          </a:p>
        </p:txBody>
      </p:sp>
      <p:sp>
        <p:nvSpPr>
          <p:cNvPr id="3" name="Content Placeholder 2"/>
          <p:cNvSpPr>
            <a:spLocks noGrp="1" noEditPoints="1"/>
          </p:cNvSpPr>
          <p:nvPr>
            <p:ph idx="1"/>
          </p:nvPr>
        </p:nvSpPr>
        <p:spPr>
          <a:xfrm>
            <a:off x="914400" y="819150"/>
            <a:ext cx="7848600" cy="4419600"/>
          </a:xfrm>
        </p:spPr>
        <p:txBody>
          <a:bodyPr>
            <a:normAutofit/>
          </a:bodyPr>
          <a:lstStyle/>
          <a:p>
            <a:pPr algn="just">
              <a:buNone/>
            </a:pPr>
            <a:r>
              <a:rPr lang="en-US" sz="2000" i="1" dirty="0" smtClean="0">
                <a:latin typeface="Gabriola" panose="04040605051002020D02" pitchFamily="82" charset="0"/>
              </a:rPr>
              <a:t>		We would like to express a deep sense of thanks and gratitude to our project </a:t>
            </a:r>
            <a:r>
              <a:rPr lang="en-US" sz="2000" i="1" smtClean="0">
                <a:latin typeface="Gabriola" panose="04040605051002020D02" pitchFamily="82" charset="0"/>
              </a:rPr>
              <a:t>guide   Prof</a:t>
            </a:r>
            <a:r>
              <a:rPr lang="en-US" sz="2000" i="1" dirty="0" smtClean="0">
                <a:latin typeface="Gabriola" panose="04040605051002020D02" pitchFamily="82" charset="0"/>
              </a:rPr>
              <a:t>. </a:t>
            </a:r>
            <a:r>
              <a:rPr lang="en-US" sz="2000" i="1" dirty="0" err="1" smtClean="0">
                <a:latin typeface="Gabriola" panose="04040605051002020D02" pitchFamily="82" charset="0"/>
              </a:rPr>
              <a:t>Priya</a:t>
            </a:r>
            <a:r>
              <a:rPr lang="en-US" sz="2000" i="1" dirty="0" smtClean="0">
                <a:latin typeface="Gabriola" panose="04040605051002020D02" pitchFamily="82" charset="0"/>
              </a:rPr>
              <a:t> </a:t>
            </a:r>
            <a:r>
              <a:rPr lang="en-US" sz="2000" i="1" dirty="0" err="1" smtClean="0">
                <a:latin typeface="Gabriola" panose="04040605051002020D02" pitchFamily="82" charset="0"/>
              </a:rPr>
              <a:t>Ranjan</a:t>
            </a:r>
            <a:r>
              <a:rPr lang="en-US" sz="2000" i="1" dirty="0" smtClean="0">
                <a:latin typeface="Gabriola" panose="04040605051002020D02" pitchFamily="82" charset="0"/>
              </a:rPr>
              <a:t> </a:t>
            </a:r>
            <a:r>
              <a:rPr lang="en-US" sz="2000" i="1" dirty="0" err="1" smtClean="0">
                <a:latin typeface="Gabriola" panose="04040605051002020D02" pitchFamily="82" charset="0"/>
              </a:rPr>
              <a:t>Sinha</a:t>
            </a:r>
            <a:r>
              <a:rPr lang="en-US" sz="2000" i="1" dirty="0" smtClean="0">
                <a:latin typeface="Gabriola" panose="04040605051002020D02" pitchFamily="82" charset="0"/>
              </a:rPr>
              <a:t> </a:t>
            </a:r>
            <a:r>
              <a:rPr lang="en-US" sz="2000" i="1" dirty="0" err="1" smtClean="0">
                <a:latin typeface="Gabriola" panose="04040605051002020D02" pitchFamily="82" charset="0"/>
              </a:rPr>
              <a:t>Mahapatra</a:t>
            </a:r>
            <a:r>
              <a:rPr lang="en-US" sz="2000" i="1" dirty="0" smtClean="0">
                <a:latin typeface="Gabriola" panose="04040605051002020D02" pitchFamily="82" charset="0"/>
              </a:rPr>
              <a:t> for guiding us immensely through the course of our project. His constructive advice and constant motivation have been responsible for the successful progression of our project. </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My sincere thanks to all the teachers of our department for their motivation and support. We must thank our classmates for their timely help and support for completion of this project</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a:t>
            </a:r>
            <a:r>
              <a:rPr lang="en-US" sz="2000" i="1" dirty="0" err="1" smtClean="0">
                <a:latin typeface="Gabriola" panose="04040605051002020D02" pitchFamily="82" charset="0"/>
              </a:rPr>
              <a:t>Sanket</a:t>
            </a:r>
            <a:r>
              <a:rPr lang="en-US" sz="2000" i="1" dirty="0" smtClean="0">
                <a:latin typeface="Gabriola" panose="04040605051002020D02" pitchFamily="82" charset="0"/>
              </a:rPr>
              <a:t> </a:t>
            </a:r>
            <a:r>
              <a:rPr lang="en-US" sz="2000" i="1" dirty="0" err="1" smtClean="0">
                <a:latin typeface="Gabriola" panose="04040605051002020D02" pitchFamily="82" charset="0"/>
              </a:rPr>
              <a:t>Auddya</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Date: 27/06/2022 					</a:t>
            </a:r>
            <a:r>
              <a:rPr lang="en-US" sz="2000" i="1" dirty="0" err="1" smtClean="0">
                <a:latin typeface="Gabriola" panose="04040605051002020D02" pitchFamily="82" charset="0"/>
              </a:rPr>
              <a:t>Anirban</a:t>
            </a:r>
            <a:r>
              <a:rPr lang="en-US" sz="2000" i="1" dirty="0" smtClean="0">
                <a:latin typeface="Gabriola" panose="04040605051002020D02" pitchFamily="82" charset="0"/>
              </a:rPr>
              <a:t> </a:t>
            </a:r>
            <a:r>
              <a:rPr lang="en-US" sz="2000" i="1" dirty="0" err="1" smtClean="0">
                <a:latin typeface="Gabriola" panose="04040605051002020D02" pitchFamily="82" charset="0"/>
              </a:rPr>
              <a:t>Ganguly</a:t>
            </a:r>
            <a:endParaRPr lang="en-US" sz="2000" i="1" dirty="0" smtClean="0">
              <a:latin typeface="Gabriola" panose="04040605051002020D02" pitchFamily="82" charset="0"/>
            </a:endParaRPr>
          </a:p>
          <a:p>
            <a:pPr algn="just">
              <a:buNone/>
            </a:pPr>
            <a:r>
              <a:rPr lang="en-US" sz="2000" i="1" dirty="0" smtClean="0">
                <a:latin typeface="Gabriola" panose="04040605051002020D02" pitchFamily="82" charset="0"/>
              </a:rPr>
              <a:t>							  </a:t>
            </a:r>
            <a:r>
              <a:rPr lang="en-US" sz="1800" i="1" dirty="0" smtClean="0">
                <a:latin typeface="Gabriola" panose="04040605051002020D02" pitchFamily="82" charset="0"/>
              </a:rPr>
              <a:t>MCA 6th SEM</a:t>
            </a:r>
            <a:endParaRPr lang="en-US" sz="2000" i="1"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3" y="915566"/>
            <a:ext cx="7386025" cy="38164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Module Description</a:t>
            </a:r>
            <a:endParaRPr lang="en-US" sz="2400" dirty="0"/>
          </a:p>
        </p:txBody>
      </p:sp>
      <p:sp>
        <p:nvSpPr>
          <p:cNvPr id="3" name="Content Placeholder 2"/>
          <p:cNvSpPr>
            <a:spLocks noGrp="1" noEditPoints="1"/>
          </p:cNvSpPr>
          <p:nvPr>
            <p:ph idx="1"/>
          </p:nvPr>
        </p:nvSpPr>
        <p:spPr>
          <a:xfrm>
            <a:off x="1066800" y="742950"/>
            <a:ext cx="7848600" cy="4267200"/>
          </a:xfrm>
          <a:effectLst/>
        </p:spPr>
        <p:txBody>
          <a:bodyPr>
            <a:normAutofit/>
          </a:bodyPr>
          <a:lstStyle/>
          <a:p>
            <a:r>
              <a:rPr lang="en-US" sz="2000" dirty="0" smtClean="0">
                <a:effectLst>
                  <a:outerShdw blurRad="38100" dist="38100" dir="2700000" algn="tl">
                    <a:srgbClr val="000000">
                      <a:alpha val="43137"/>
                    </a:srgbClr>
                  </a:outerShdw>
                  <a:reflection blurRad="6350" stA="55000" endA="300" endPos="45500" dir="5400000" sy="-100000" algn="bl" rotWithShape="0"/>
                </a:effectLst>
              </a:rPr>
              <a:t>Admin Module:</a:t>
            </a:r>
            <a:endParaRPr lang="en-US" sz="2000" dirty="0" smtClean="0">
              <a:effectLst>
                <a:outerShdw blurRad="38100" dist="38100" dir="2700000" algn="tl">
                  <a:srgbClr val="000000">
                    <a:alpha val="43137"/>
                  </a:srgbClr>
                </a:outerShdw>
                <a:reflection blurRad="6350" stA="55000" endA="300" endPos="45500" dir="5400000" sy="-100000" algn="bl" rotWithShape="0"/>
              </a:effectLst>
            </a:endParaRPr>
          </a:p>
          <a:p>
            <a:pPr>
              <a:buNone/>
            </a:pPr>
            <a:r>
              <a:rPr lang="en-US" sz="1600" dirty="0" smtClean="0">
                <a:latin typeface="Gabriola" panose="04040605051002020D02" pitchFamily="82" charset="0"/>
              </a:rPr>
              <a:t>	In administrator module admin manages the master data’s like server details and student details. Accept the application of the students, view the application forms, reject the fake applications, view the complaints and suggestions given by students,  edit the notice board, manipulate from the database.</a:t>
            </a:r>
            <a:endParaRPr lang="en-US" sz="1600" dirty="0" smtClean="0">
              <a:latin typeface="Gabriola" panose="04040605051002020D02" pitchFamily="82" charset="0"/>
            </a:endParaRPr>
          </a:p>
          <a:p>
            <a:pPr>
              <a:buNone/>
            </a:pPr>
            <a:endParaRPr lang="en-US" sz="1600" dirty="0" smtClean="0">
              <a:latin typeface="Gabriola" panose="04040605051002020D02"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Student Module:</a:t>
            </a:r>
            <a:endParaRPr lang="en-US" sz="2000" dirty="0" smtClean="0">
              <a:effectLst>
                <a:outerShdw blurRad="38100" dist="38100" dir="2700000" algn="tl">
                  <a:srgbClr val="000000">
                    <a:alpha val="43137"/>
                  </a:srgbClr>
                </a:outerShdw>
                <a:reflection blurRad="6350" stA="55000" endA="300" endPos="45500" dir="5400000" sy="-100000" algn="bl" rotWithShape="0"/>
              </a:effectLst>
            </a:endParaRPr>
          </a:p>
          <a:p>
            <a:pPr>
              <a:buNone/>
            </a:pPr>
            <a:r>
              <a:rPr lang="en-US" sz="1600" dirty="0" smtClean="0">
                <a:effectLst>
                  <a:outerShdw blurRad="38100" dist="38100" dir="2700000" algn="tl">
                    <a:srgbClr val="000000">
                      <a:alpha val="43137"/>
                    </a:srgbClr>
                  </a:outerShdw>
                  <a:reflection blurRad="6350" stA="55000" endA="300" endPos="45500" dir="5400000" sy="-100000" algn="bl" rotWithShape="0"/>
                </a:effectLst>
                <a:latin typeface="Gabriola" panose="04040605051002020D02" pitchFamily="82" charset="0"/>
              </a:rPr>
              <a:t>	</a:t>
            </a:r>
            <a:r>
              <a:rPr lang="en-US" sz="1600" dirty="0" smtClean="0">
                <a:effectLst/>
                <a:latin typeface="Gabriola" panose="04040605051002020D02" pitchFamily="82" charset="0"/>
              </a:rPr>
              <a:t>In student module they can submit  their application  form, change password, register themselves in the hostels, can check their monthly meal charges and other charges, view the notice board, pay their monthly charges.</a:t>
            </a:r>
            <a:endParaRPr lang="en-US" sz="1600" dirty="0" smtClean="0">
              <a:effectLst/>
              <a:latin typeface="Gabriola" panose="04040605051002020D02" pitchFamily="82" charset="0"/>
            </a:endParaRPr>
          </a:p>
          <a:p>
            <a:pPr>
              <a:buNone/>
            </a:pPr>
            <a:endParaRPr lang="en-US" sz="1600" dirty="0" smtClean="0">
              <a:effectLst/>
              <a:latin typeface="Gabriola" panose="04040605051002020D02"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Manager Module:</a:t>
            </a:r>
            <a:endParaRPr lang="en-US" sz="2000" dirty="0" smtClean="0">
              <a:effectLst>
                <a:reflection blurRad="6350" stA="55000" endA="300" endPos="45500" dir="5400000" sy="-100000" algn="bl" rotWithShape="0"/>
              </a:effectLst>
            </a:endParaRPr>
          </a:p>
          <a:p>
            <a:pPr>
              <a:buNone/>
            </a:pPr>
            <a:r>
              <a:rPr lang="en-US" sz="2000" dirty="0" smtClean="0">
                <a:effectLst/>
              </a:rPr>
              <a:t>	</a:t>
            </a:r>
            <a:r>
              <a:rPr lang="en-US" sz="1600" dirty="0" smtClean="0">
                <a:effectLst/>
                <a:latin typeface="Gabriola" panose="04040605051002020D02" pitchFamily="82" charset="0"/>
              </a:rPr>
              <a:t>In Manager module, the manager can calculate the mess bill, accept the application, view and modify students meal status and also change the password.</a:t>
            </a:r>
            <a:endParaRPr lang="en-US" sz="2000" dirty="0" smtClean="0">
              <a:effectLst/>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205979"/>
            <a:ext cx="7498080" cy="308371"/>
          </a:xfrm>
        </p:spPr>
        <p:txBody>
          <a:bodyPr>
            <a:noAutofit/>
          </a:bodyPr>
          <a:lstStyle/>
          <a:p>
            <a:r>
              <a:rPr lang="en-US" sz="2400" dirty="0" smtClean="0"/>
              <a:t>Software Used</a:t>
            </a:r>
            <a:endParaRPr lang="en-US" sz="2400" dirty="0"/>
          </a:p>
        </p:txBody>
      </p:sp>
      <p:sp>
        <p:nvSpPr>
          <p:cNvPr id="3" name="Content Placeholder 2"/>
          <p:cNvSpPr>
            <a:spLocks noGrp="1" noEditPoints="1"/>
          </p:cNvSpPr>
          <p:nvPr>
            <p:ph idx="1"/>
          </p:nvPr>
        </p:nvSpPr>
        <p:spPr>
          <a:xfrm>
            <a:off x="914400" y="742950"/>
            <a:ext cx="7848600" cy="1468760"/>
          </a:xfrm>
        </p:spPr>
        <p:txBody>
          <a:bodyPr>
            <a:noAutofit/>
          </a:bodyPr>
          <a:lstStyle/>
          <a:p>
            <a:r>
              <a:rPr lang="en-US" sz="1600" dirty="0" smtClean="0">
                <a:latin typeface="Gabriola" panose="04040605051002020D02" pitchFamily="82" charset="0"/>
                <a:cs typeface="Andalus" pitchFamily="18" charset="-78"/>
              </a:rPr>
              <a:t>Operating System: Linux, Windows </a:t>
            </a:r>
            <a:r>
              <a:rPr lang="en-US" sz="1600" dirty="0" smtClean="0">
                <a:cs typeface="Andalus" pitchFamily="18" charset="-78"/>
              </a:rPr>
              <a:t>7/ 8/ 10/11</a:t>
            </a:r>
            <a:r>
              <a:rPr lang="en-US" sz="1600" dirty="0" smtClean="0">
                <a:latin typeface="Gabriola" panose="04040605051002020D02" pitchFamily="82" charset="0"/>
                <a:cs typeface="Andalus" pitchFamily="18" charset="-78"/>
              </a:rPr>
              <a:t>.</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Any browser like Google chrome  or Mozilla Firefox to surf the web.</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AWS EC2 web service.</a:t>
            </a:r>
            <a:endParaRPr lang="en-US" sz="1600" dirty="0" smtClean="0">
              <a:latin typeface="Gabriola" panose="04040605051002020D02" pitchFamily="82" charset="0"/>
              <a:cs typeface="Andalus" pitchFamily="18" charset="-78"/>
            </a:endParaRPr>
          </a:p>
          <a:p>
            <a:r>
              <a:rPr lang="en-US" sz="1600" dirty="0" smtClean="0">
                <a:latin typeface="Gabriola" panose="04040605051002020D02" pitchFamily="82" charset="0"/>
                <a:cs typeface="Andalus" pitchFamily="18" charset="-78"/>
              </a:rPr>
              <a:t>Django(Web Framework), Python, SQLlite3, Git &amp; GitHub, HTML, CSS, Bootstarp4, Tailwind CSS.</a:t>
            </a:r>
            <a:endParaRPr lang="en-US" sz="1600" dirty="0" smtClean="0">
              <a:latin typeface="Gabriola" panose="04040605051002020D02" pitchFamily="82" charset="0"/>
              <a:cs typeface="Andalus" pitchFamily="18" charset="-78"/>
            </a:endParaRPr>
          </a:p>
          <a:p>
            <a:endParaRPr lang="en-US" sz="1600" dirty="0" smtClean="0">
              <a:latin typeface="Gabriola" panose="04040605051002020D02" pitchFamily="82" charset="0"/>
              <a:cs typeface="Andalus" pitchFamily="18" charset="-78"/>
            </a:endParaRPr>
          </a:p>
          <a:p>
            <a:pPr>
              <a:buNone/>
            </a:pPr>
            <a:r>
              <a:rPr lang="en-US" sz="1600" dirty="0" smtClean="0">
                <a:latin typeface="Gabriola" panose="04040605051002020D02" pitchFamily="82" charset="0"/>
                <a:cs typeface="Andalus" pitchFamily="18" charset="-78"/>
              </a:rPr>
              <a:t> </a:t>
            </a:r>
            <a:endParaRPr lang="en-US" sz="1600" dirty="0">
              <a:latin typeface="Gabriola" panose="04040605051002020D02" pitchFamily="82" charset="0"/>
              <a:cs typeface="Andalus" pitchFamily="18" charset="-78"/>
            </a:endParaRPr>
          </a:p>
        </p:txBody>
      </p:sp>
      <p:sp>
        <p:nvSpPr>
          <p:cNvPr id="4" name="Title 1"/>
          <p:cNvSpPr txBox="1"/>
          <p:nvPr/>
        </p:nvSpPr>
        <p:spPr>
          <a:xfrm>
            <a:off x="1264920" y="2571750"/>
            <a:ext cx="7498080" cy="504056"/>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Hard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ware Requirement</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147814"/>
            <a:ext cx="7848600" cy="1512168"/>
          </a:xfrm>
          <a:prstGeom prst="rect">
            <a:avLst/>
          </a:prstGeom>
        </p:spPr>
        <p:txBody>
          <a:bodyPr>
            <a:noAutofit/>
          </a:bodyPr>
          <a:lstStyle/>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Operating System: Linux, Windows </a:t>
            </a:r>
            <a:r>
              <a:rPr kumimoji="0" lang="en-US" sz="1600" b="0" i="0" u="none" strike="noStrike" kern="1200" cap="none" spc="0" baseline="0" noProof="0" dirty="0" smtClean="0">
                <a:ln>
                  <a:noFill/>
                </a:ln>
                <a:solidFill>
                  <a:schemeClr val="tx1"/>
                </a:solidFill>
                <a:effectLst/>
                <a:uLnTx/>
                <a:latin typeface="+mn-lt"/>
                <a:ea typeface="+mn-ea"/>
                <a:cs typeface="Andalus" pitchFamily="18" charset="-78"/>
              </a:rPr>
              <a:t>7/ 8/ 10/11</a:t>
            </a: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Any browser like Google chrome  or Mozilla Firefox to surf the web.</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lang="en-US" sz="1600" dirty="0" smtClean="0">
                <a:latin typeface="Gabriola" panose="04040605051002020D02" pitchFamily="82" charset="0"/>
                <a:cs typeface="Andalus" pitchFamily="18" charset="-78"/>
              </a:rPr>
              <a:t>Intel processor 2.0 GHz or above.</a:t>
            </a:r>
            <a:endParaRPr lang="en-US" sz="1600" dirty="0" smtClean="0">
              <a:latin typeface="Gabriola" panose="04040605051002020D02" pitchFamily="82" charset="0"/>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ea typeface="+mn-ea"/>
                <a:cs typeface="Andalus" pitchFamily="18" charset="-78"/>
              </a:rPr>
              <a:t>2</a:t>
            </a:r>
            <a:r>
              <a:rPr kumimoji="0" lang="en-US" sz="1600" b="0" i="0" u="none" strike="noStrike" kern="1200" cap="none" spc="0" noProof="0" dirty="0" smtClean="0">
                <a:ln>
                  <a:noFill/>
                </a:ln>
                <a:solidFill>
                  <a:schemeClr val="tx1"/>
                </a:solidFill>
                <a:effectLst/>
                <a:uLnTx/>
                <a:latin typeface="Gabriola" panose="04040605051002020D02" pitchFamily="82" charset="0"/>
                <a:cs typeface="Andalus" pitchFamily="18" charset="-78"/>
              </a:rPr>
              <a:t> GB RAM or more.</a:t>
            </a:r>
            <a:endParaRPr kumimoji="0" lang="en-US" sz="1600" b="0" i="0" u="none" strike="noStrike" kern="1200" cap="none" spc="0" baseline="0" noProof="0" dirty="0" smtClean="0">
              <a:ln>
                <a:noFill/>
              </a:ln>
              <a:solidFill>
                <a:schemeClr val="tx1"/>
              </a:solidFill>
              <a:effectLst/>
              <a:uLnTx/>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Char char=""/>
            </a:pP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endParaRPr>
          </a:p>
          <a:p>
            <a:pPr marL="365760" marR="0" indent="-283210" algn="l"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Andalus" pitchFamily="18" charset="-78"/>
              </a:rPr>
              <a:t> </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Andalus" pitchFamily="18" charset="-78"/>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Data Flow Diagram(DFD) of the system</a:t>
            </a:r>
            <a:endParaRPr lang="en-US" sz="2400" dirty="0"/>
          </a:p>
        </p:txBody>
      </p:sp>
      <p:grpSp>
        <p:nvGrpSpPr>
          <p:cNvPr id="24" name="Group 23"/>
          <p:cNvGrpSpPr/>
          <p:nvPr/>
        </p:nvGrpSpPr>
        <p:grpSpPr>
          <a:xfrm>
            <a:off x="323528" y="971550"/>
            <a:ext cx="4934272" cy="3733800"/>
            <a:chOff x="76200" y="895350"/>
            <a:chExt cx="4955241" cy="3733800"/>
          </a:xfrm>
        </p:grpSpPr>
        <p:sp>
          <p:nvSpPr>
            <p:cNvPr id="8" name="Rectangle 7"/>
            <p:cNvSpPr/>
            <p:nvPr/>
          </p:nvSpPr>
          <p:spPr>
            <a:xfrm>
              <a:off x="2362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View(View.py)</a:t>
              </a:r>
              <a:endParaRPr lang="en-US" sz="1400" dirty="0">
                <a:effectLst>
                  <a:outerShdw blurRad="38100" dist="38100" dir="2700000" algn="tl">
                    <a:srgbClr val="000000">
                      <a:alpha val="43137"/>
                    </a:srgbClr>
                  </a:outerShdw>
                </a:effectLst>
              </a:endParaRPr>
            </a:p>
          </p:txBody>
        </p:sp>
        <p:sp>
          <p:nvSpPr>
            <p:cNvPr id="10" name="Rectangle 9"/>
            <p:cNvSpPr/>
            <p:nvPr/>
          </p:nvSpPr>
          <p:spPr>
            <a:xfrm>
              <a:off x="76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Model</a:t>
              </a:r>
              <a:endParaRPr lang="en-US" sz="1400" dirty="0" smtClean="0">
                <a:effectLst>
                  <a:outerShdw blurRad="38100" dist="38100" dir="2700000" algn="tl">
                    <a:srgbClr val="000000">
                      <a:alpha val="43137"/>
                    </a:srgbClr>
                  </a:outerShdw>
                </a:effectLst>
              </a:endParaRPr>
            </a:p>
            <a:p>
              <a:pPr algn="ctr"/>
              <a:r>
                <a:rPr lang="en-US" sz="1400" dirty="0" smtClean="0">
                  <a:effectLst>
                    <a:outerShdw blurRad="38100" dist="38100" dir="2700000" algn="tl">
                      <a:srgbClr val="000000">
                        <a:alpha val="43137"/>
                      </a:srgbClr>
                    </a:outerShdw>
                  </a:effectLst>
                </a:rPr>
                <a:t>(model.py)</a:t>
              </a:r>
              <a:endParaRPr lang="en-US" sz="1400" dirty="0">
                <a:effectLst>
                  <a:outerShdw blurRad="38100" dist="38100" dir="2700000" algn="tl">
                    <a:srgbClr val="000000">
                      <a:alpha val="43137"/>
                    </a:srgbClr>
                  </a:outerShdw>
                </a:effectLst>
              </a:endParaRPr>
            </a:p>
          </p:txBody>
        </p:sp>
        <p:sp>
          <p:nvSpPr>
            <p:cNvPr id="11" name="Rectangle 10"/>
            <p:cNvSpPr/>
            <p:nvPr/>
          </p:nvSpPr>
          <p:spPr>
            <a:xfrm>
              <a:off x="2133600" y="895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smtClean="0">
                  <a:effectLst>
                    <a:outerShdw blurRad="38100" dist="38100" dir="2700000" algn="tl">
                      <a:srgbClr val="000000">
                        <a:alpha val="43137"/>
                      </a:srgbClr>
                    </a:outerShdw>
                  </a:effectLst>
                </a:rPr>
                <a:t>Urls</a:t>
              </a:r>
              <a:r>
                <a:rPr lang="en-US" sz="1400" dirty="0" smtClean="0">
                  <a:effectLst>
                    <a:outerShdw blurRad="38100" dist="38100" dir="2700000" algn="tl">
                      <a:srgbClr val="000000">
                        <a:alpha val="43137"/>
                      </a:srgbClr>
                    </a:outerShdw>
                  </a:effectLst>
                </a:rPr>
                <a:t>(Urls.py)</a:t>
              </a:r>
              <a:endParaRPr lang="en-US" sz="1400" dirty="0">
                <a:effectLst>
                  <a:outerShdw blurRad="38100" dist="38100" dir="2700000" algn="tl">
                    <a:srgbClr val="000000">
                      <a:alpha val="43137"/>
                    </a:srgbClr>
                  </a:outerShdw>
                </a:effectLst>
              </a:endParaRPr>
            </a:p>
          </p:txBody>
        </p:sp>
        <p:sp>
          <p:nvSpPr>
            <p:cNvPr id="9" name="Rectangle 8"/>
            <p:cNvSpPr/>
            <p:nvPr/>
          </p:nvSpPr>
          <p:spPr>
            <a:xfrm>
              <a:off x="2133600" y="3943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effectLst>
                    <a:outerShdw blurRad="38100" dist="38100" dir="2700000" algn="tl">
                      <a:srgbClr val="000000">
                        <a:alpha val="43137"/>
                      </a:srgbClr>
                    </a:outerShdw>
                  </a:effectLst>
                </a:rPr>
                <a:t>Template</a:t>
              </a:r>
              <a:endParaRPr lang="en-US" sz="1200" dirty="0" smtClean="0">
                <a:effectLst>
                  <a:outerShdw blurRad="38100" dist="38100" dir="2700000" algn="tl">
                    <a:srgbClr val="000000">
                      <a:alpha val="43137"/>
                    </a:srgbClr>
                  </a:outerShdw>
                </a:effectLst>
              </a:endParaRPr>
            </a:p>
            <a:p>
              <a:pPr algn="ctr"/>
              <a:r>
                <a:rPr lang="en-US" sz="1200" dirty="0" smtClean="0">
                  <a:effectLst>
                    <a:outerShdw blurRad="38100" dist="38100" dir="2700000" algn="tl">
                      <a:srgbClr val="000000">
                        <a:alpha val="43137"/>
                      </a:srgbClr>
                    </a:outerShdw>
                  </a:effectLst>
                </a:rPr>
                <a:t>&lt;filename.html&gt;</a:t>
              </a:r>
              <a:endParaRPr lang="en-US" sz="1200" dirty="0">
                <a:effectLst>
                  <a:outerShdw blurRad="38100" dist="38100" dir="2700000" algn="tl">
                    <a:srgbClr val="000000">
                      <a:alpha val="43137"/>
                    </a:srgbClr>
                  </a:outerShdw>
                </a:effectLst>
              </a:endParaRPr>
            </a:p>
          </p:txBody>
        </p:sp>
        <p:sp>
          <p:nvSpPr>
            <p:cNvPr id="12" name="Down Arrow 11"/>
            <p:cNvSpPr/>
            <p:nvPr/>
          </p:nvSpPr>
          <p:spPr>
            <a:xfrm>
              <a:off x="2667000" y="1581150"/>
              <a:ext cx="2286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2667000" y="3257550"/>
              <a:ext cx="228600"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1295400" y="2724150"/>
              <a:ext cx="9906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eft Arrow 15"/>
            <p:cNvSpPr/>
            <p:nvPr/>
          </p:nvSpPr>
          <p:spPr>
            <a:xfrm>
              <a:off x="3429000" y="1123950"/>
              <a:ext cx="381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581400" y="27241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09800" y="1733550"/>
              <a:ext cx="1219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Forward request to appropriate view</a:t>
              </a:r>
              <a:endParaRPr lang="en-US" sz="1000" dirty="0"/>
            </a:p>
          </p:txBody>
        </p:sp>
        <p:sp>
          <p:nvSpPr>
            <p:cNvPr id="21" name="TextBox 20"/>
            <p:cNvSpPr txBox="1"/>
            <p:nvPr/>
          </p:nvSpPr>
          <p:spPr>
            <a:xfrm>
              <a:off x="1524000" y="2571750"/>
              <a:ext cx="5334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Read/Write data</a:t>
              </a:r>
              <a:endParaRPr lang="en-US" sz="1000" dirty="0"/>
            </a:p>
          </p:txBody>
        </p:sp>
        <p:sp>
          <p:nvSpPr>
            <p:cNvPr id="22" name="TextBox 21"/>
            <p:cNvSpPr txBox="1"/>
            <p:nvPr/>
          </p:nvSpPr>
          <p:spPr>
            <a:xfrm>
              <a:off x="3886200" y="1047750"/>
              <a:ext cx="6096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http </a:t>
              </a:r>
              <a:endParaRPr lang="en-US" sz="1000" dirty="0" smtClean="0"/>
            </a:p>
            <a:p>
              <a:pPr algn="ctr"/>
              <a:r>
                <a:rPr lang="en-US" sz="1000" dirty="0" smtClean="0"/>
                <a:t>request</a:t>
              </a:r>
              <a:endParaRPr lang="en-US" sz="1000" dirty="0"/>
            </a:p>
          </p:txBody>
        </p:sp>
        <p:sp>
          <p:nvSpPr>
            <p:cNvPr id="23" name="TextBox 22"/>
            <p:cNvSpPr txBox="1"/>
            <p:nvPr/>
          </p:nvSpPr>
          <p:spPr>
            <a:xfrm>
              <a:off x="4114800" y="2628840"/>
              <a:ext cx="91664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html response </a:t>
              </a:r>
              <a:endParaRPr lang="en-US" sz="1000" dirty="0" smtClean="0"/>
            </a:p>
            <a:p>
              <a:pPr algn="ctr"/>
              <a:r>
                <a:rPr lang="en-US" sz="1000" dirty="0" smtClean="0"/>
                <a:t>(HTML)</a:t>
              </a:r>
              <a:endParaRPr lang="en-US" sz="1000" dirty="0"/>
            </a:p>
          </p:txBody>
        </p:sp>
      </p:grpSp>
      <p:cxnSp>
        <p:nvCxnSpPr>
          <p:cNvPr id="26" name="Straight Connector 25"/>
          <p:cNvCxnSpPr/>
          <p:nvPr/>
        </p:nvCxnSpPr>
        <p:spPr>
          <a:xfrm rot="5400000">
            <a:off x="3353594" y="2800350"/>
            <a:ext cx="4114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62600" y="1428750"/>
            <a:ext cx="3429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24600" y="819150"/>
            <a:ext cx="1905000" cy="381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effectLst>
                  <a:outerShdw blurRad="38100" dist="38100" dir="2700000" algn="tl">
                    <a:srgbClr val="000000">
                      <a:alpha val="43137"/>
                    </a:srgbClr>
                  </a:outerShdw>
                </a:effectLst>
              </a:rPr>
              <a:t>Django</a:t>
            </a:r>
            <a:r>
              <a:rPr lang="en-US" sz="1400" b="1" dirty="0" smtClean="0">
                <a:effectLst>
                  <a:outerShdw blurRad="38100" dist="38100" dir="2700000" algn="tl">
                    <a:srgbClr val="000000">
                      <a:alpha val="43137"/>
                    </a:srgbClr>
                  </a:outerShdw>
                </a:effectLst>
              </a:rPr>
              <a:t> Template</a:t>
            </a:r>
            <a:endParaRPr lang="en-US" sz="1400" b="1" dirty="0">
              <a:effectLst>
                <a:outerShdw blurRad="38100" dist="38100" dir="2700000" algn="tl">
                  <a:srgbClr val="000000">
                    <a:alpha val="43137"/>
                  </a:srgbClr>
                </a:outerShdw>
              </a:effectLst>
            </a:endParaRPr>
          </a:p>
        </p:txBody>
      </p:sp>
      <p:sp>
        <p:nvSpPr>
          <p:cNvPr id="33" name="Rectangle 32"/>
          <p:cNvSpPr/>
          <p:nvPr/>
        </p:nvSpPr>
        <p:spPr>
          <a:xfrm>
            <a:off x="5562600" y="1809750"/>
            <a:ext cx="3429000" cy="19812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agnetic Disk 33"/>
          <p:cNvSpPr/>
          <p:nvPr/>
        </p:nvSpPr>
        <p:spPr>
          <a:xfrm>
            <a:off x="7010400" y="4019550"/>
            <a:ext cx="685800" cy="838200"/>
          </a:xfrm>
          <a:prstGeom prst="flowChartMagneticDisk">
            <a:avLst/>
          </a:prstGeom>
          <a:effectLst>
            <a:outerShdw blurRad="76200" dir="13500000" sy="23000" kx="1200000" algn="br"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prstTxWarp prst="textArchDown">
              <a:avLst>
                <a:gd name="adj" fmla="val 450956"/>
              </a:avLst>
            </a:prstTxWarp>
          </a:bodyPr>
          <a:lstStyle/>
          <a:p>
            <a:pPr algn="ctr"/>
            <a:r>
              <a:rPr lang="en-US" sz="1400" b="1" dirty="0" smtClean="0">
                <a:effectLst>
                  <a:outerShdw blurRad="38100" dist="38100" dir="2700000" algn="tl">
                    <a:srgbClr val="000000">
                      <a:alpha val="43137"/>
                    </a:srgbClr>
                  </a:outerShdw>
                </a:effectLst>
              </a:rPr>
              <a:t>Database</a:t>
            </a:r>
            <a:endParaRPr lang="en-US" sz="1400" b="1" dirty="0">
              <a:effectLst>
                <a:outerShdw blurRad="38100" dist="38100" dir="2700000" algn="tl">
                  <a:srgbClr val="000000">
                    <a:alpha val="43137"/>
                  </a:srgbClr>
                </a:outerShdw>
              </a:effectLst>
            </a:endParaRPr>
          </a:p>
        </p:txBody>
      </p:sp>
      <p:sp>
        <p:nvSpPr>
          <p:cNvPr id="35" name="Rectangle 34"/>
          <p:cNvSpPr/>
          <p:nvPr/>
        </p:nvSpPr>
        <p:spPr>
          <a:xfrm>
            <a:off x="57912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App</a:t>
            </a:r>
            <a:endParaRPr lang="en-US" sz="1400" b="1" dirty="0" smtClean="0">
              <a:effectLst>
                <a:outerShdw blurRad="38100" dist="38100" dir="2700000" algn="tl">
                  <a:srgbClr val="000000">
                    <a:alpha val="43137"/>
                  </a:srgbClr>
                </a:outerShdw>
              </a:effectLst>
            </a:endParaRP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6" name="Rectangle 35"/>
          <p:cNvSpPr/>
          <p:nvPr/>
        </p:nvSpPr>
        <p:spPr>
          <a:xfrm>
            <a:off x="79248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View</a:t>
            </a:r>
            <a:endParaRPr lang="en-US" sz="1400" b="1" dirty="0" smtClean="0">
              <a:effectLst>
                <a:outerShdw blurRad="38100" dist="38100" dir="2700000" algn="tl">
                  <a:srgbClr val="000000">
                    <a:alpha val="43137"/>
                  </a:srgbClr>
                </a:outerShdw>
              </a:effectLst>
            </a:endParaRP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8" name="Left-Up Arrow 37"/>
          <p:cNvSpPr/>
          <p:nvPr/>
        </p:nvSpPr>
        <p:spPr>
          <a:xfrm flipH="1">
            <a:off x="6096000" y="2571750"/>
            <a:ext cx="381000" cy="685800"/>
          </a:xfrm>
          <a:prstGeom prst="leftUpArrow">
            <a:avLst>
              <a:gd name="adj1" fmla="val 25000"/>
              <a:gd name="adj2" fmla="val 25000"/>
              <a:gd name="adj3" fmla="val 27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ft-Up Arrow 38"/>
          <p:cNvSpPr/>
          <p:nvPr/>
        </p:nvSpPr>
        <p:spPr>
          <a:xfrm>
            <a:off x="8153400" y="2571750"/>
            <a:ext cx="381000" cy="685800"/>
          </a:xfrm>
          <a:prstGeom prst="leftUpArrow">
            <a:avLst>
              <a:gd name="adj1" fmla="val 23621"/>
              <a:gd name="adj2" fmla="val 25000"/>
              <a:gd name="adj3" fmla="val 35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64770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78486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a:off x="7239000" y="3562350"/>
            <a:ext cx="152400" cy="381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410200" y="742950"/>
            <a:ext cx="609600" cy="461665"/>
          </a:xfrm>
          <a:prstGeom prst="rect">
            <a:avLst/>
          </a:prstGeom>
          <a:noFill/>
        </p:spPr>
        <p:txBody>
          <a:bodyPr wrap="square" rtlCol="0">
            <a:spAutoFit/>
          </a:bodyPr>
          <a:lstStyle/>
          <a:p>
            <a:pPr algn="ctr"/>
            <a:r>
              <a:rPr lang="en-US" sz="1200" dirty="0" smtClean="0"/>
              <a:t>Client Side</a:t>
            </a:r>
            <a:endParaRPr lang="en-US" sz="1200" dirty="0"/>
          </a:p>
        </p:txBody>
      </p:sp>
      <p:sp>
        <p:nvSpPr>
          <p:cNvPr id="44" name="TextBox 43"/>
          <p:cNvSpPr txBox="1"/>
          <p:nvPr/>
        </p:nvSpPr>
        <p:spPr>
          <a:xfrm>
            <a:off x="5562600" y="3333750"/>
            <a:ext cx="609600" cy="461665"/>
          </a:xfrm>
          <a:prstGeom prst="rect">
            <a:avLst/>
          </a:prstGeom>
          <a:noFill/>
        </p:spPr>
        <p:txBody>
          <a:bodyPr wrap="square" rtlCol="0">
            <a:spAutoFit/>
          </a:bodyPr>
          <a:lstStyle/>
          <a:p>
            <a:pPr algn="ctr"/>
            <a:r>
              <a:rPr lang="en-US" sz="1200" dirty="0" smtClean="0"/>
              <a:t>Server Side</a:t>
            </a:r>
            <a:endParaRPr lang="en-US" sz="1200" dirty="0"/>
          </a:p>
        </p:txBody>
      </p:sp>
      <p:sp>
        <p:nvSpPr>
          <p:cNvPr id="45" name="Rectangle 44"/>
          <p:cNvSpPr/>
          <p:nvPr/>
        </p:nvSpPr>
        <p:spPr>
          <a:xfrm>
            <a:off x="6629400" y="2876550"/>
            <a:ext cx="13716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Model</a:t>
            </a:r>
            <a:endParaRPr lang="en-US" sz="1600" b="1" dirty="0">
              <a:effectLst>
                <a:outerShdw blurRad="38100" dist="38100" dir="2700000" algn="tl">
                  <a:srgbClr val="000000">
                    <a:alpha val="43137"/>
                  </a:srgbClr>
                </a:outerShdw>
              </a:effectLst>
            </a:endParaRPr>
          </a:p>
        </p:txBody>
      </p:sp>
      <p:sp>
        <p:nvSpPr>
          <p:cNvPr id="46" name="TextBox 45"/>
          <p:cNvSpPr txBox="1"/>
          <p:nvPr/>
        </p:nvSpPr>
        <p:spPr>
          <a:xfrm>
            <a:off x="8229600" y="3176885"/>
            <a:ext cx="1066800" cy="461665"/>
          </a:xfrm>
          <a:prstGeom prst="rect">
            <a:avLst/>
          </a:prstGeom>
          <a:noFill/>
        </p:spPr>
        <p:txBody>
          <a:bodyPr wrap="square" rtlCol="0">
            <a:spAutoFit/>
          </a:bodyPr>
          <a:lstStyle/>
          <a:p>
            <a:r>
              <a:rPr lang="en-US" sz="1200" b="1" dirty="0" err="1" smtClean="0"/>
              <a:t>Django</a:t>
            </a:r>
            <a:r>
              <a:rPr lang="en-US" sz="1200" b="1" dirty="0" smtClean="0"/>
              <a:t> framework</a:t>
            </a:r>
            <a:endParaRPr lang="en-US" sz="1200" b="1" dirty="0"/>
          </a:p>
        </p:txBody>
      </p:sp>
      <p:sp>
        <p:nvSpPr>
          <p:cNvPr id="37" name="Slide Number Placeholder 36"/>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8" name="Picture 7"/>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1063229"/>
            <a:ext cx="7386024" cy="36687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(User 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44857" y="987574"/>
            <a:ext cx="7488832" cy="1809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(Admin-FAQ)</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1059582"/>
            <a:ext cx="7386024" cy="37444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(FAQ-Data)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98080" cy="1323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524000" y="205979"/>
            <a:ext cx="7498080" cy="857250"/>
          </a:xfrm>
        </p:spPr>
        <p:txBody>
          <a:bodyPr>
            <a:normAutofit/>
          </a:bodyPr>
          <a:lstStyle/>
          <a:p>
            <a:r>
              <a:rPr lang="en-US" sz="4000" dirty="0" smtClean="0">
                <a:latin typeface="Bradley Hand ITC" pitchFamily="66" charset="0"/>
              </a:rPr>
              <a:t>Table Of Contents</a:t>
            </a:r>
            <a:endParaRPr lang="en-US" sz="4000" dirty="0">
              <a:latin typeface="Bradley Hand ITC" pitchFamily="66" charset="0"/>
            </a:endParaRPr>
          </a:p>
        </p:txBody>
      </p:sp>
      <p:sp>
        <p:nvSpPr>
          <p:cNvPr id="3" name="Content Placeholder 2"/>
          <p:cNvSpPr>
            <a:spLocks noGrp="1" noEditPoints="1"/>
          </p:cNvSpPr>
          <p:nvPr>
            <p:ph idx="1"/>
          </p:nvPr>
        </p:nvSpPr>
        <p:spPr>
          <a:xfrm>
            <a:off x="609600" y="1047750"/>
            <a:ext cx="8229600" cy="3655314"/>
          </a:xfrm>
        </p:spPr>
        <p:txBody>
          <a:bodyPr>
            <a:noAutofit/>
          </a:bodyPr>
          <a:lstStyle/>
          <a:p>
            <a:pPr marL="82550" indent="0">
              <a:buNone/>
            </a:pPr>
            <a:r>
              <a:rPr lang="en-US" sz="1600" dirty="0" smtClean="0"/>
              <a:t>     Topic 1. Introduction	                		           Page No.</a:t>
            </a:r>
            <a:r>
              <a:rPr lang="en-US" sz="1300" dirty="0" smtClean="0"/>
              <a:t> </a:t>
            </a:r>
            <a:endParaRPr lang="en-US" sz="1300" dirty="0" smtClean="0"/>
          </a:p>
          <a:p>
            <a:pPr>
              <a:buNone/>
            </a:pPr>
            <a:r>
              <a:rPr lang="en-US" sz="1300" dirty="0" smtClean="0"/>
              <a:t>		</a:t>
            </a:r>
            <a:r>
              <a:rPr lang="en-US" sz="1300" dirty="0" smtClean="0">
                <a:solidFill>
                  <a:srgbClr val="FF0000"/>
                </a:solidFill>
              </a:rPr>
              <a:t>1) Introduction to the System			           06</a:t>
            </a:r>
            <a:endParaRPr lang="en-US" sz="1300" dirty="0" smtClean="0">
              <a:solidFill>
                <a:srgbClr val="FF0000"/>
              </a:solidFill>
            </a:endParaRPr>
          </a:p>
          <a:p>
            <a:pPr>
              <a:buNone/>
            </a:pPr>
            <a:r>
              <a:rPr lang="en-US" sz="1300" dirty="0" smtClean="0">
                <a:solidFill>
                  <a:srgbClr val="FF0000"/>
                </a:solidFill>
              </a:rPr>
              <a:t>		2) Problem </a:t>
            </a:r>
            <a:r>
              <a:rPr lang="en-US" sz="1300" dirty="0" err="1" smtClean="0">
                <a:solidFill>
                  <a:srgbClr val="FF0000"/>
                </a:solidFill>
              </a:rPr>
              <a:t>Defination</a:t>
            </a:r>
            <a:r>
              <a:rPr lang="en-US" sz="1300" dirty="0" smtClean="0">
                <a:solidFill>
                  <a:srgbClr val="FF0000"/>
                </a:solidFill>
              </a:rPr>
              <a:t>				           07</a:t>
            </a:r>
            <a:endParaRPr lang="en-US" sz="1300" dirty="0" smtClean="0">
              <a:solidFill>
                <a:srgbClr val="FF0000"/>
              </a:solidFill>
            </a:endParaRPr>
          </a:p>
          <a:p>
            <a:pPr>
              <a:buNone/>
            </a:pPr>
            <a:r>
              <a:rPr lang="en-US" sz="1300" dirty="0" smtClean="0">
                <a:solidFill>
                  <a:srgbClr val="FF0000"/>
                </a:solidFill>
              </a:rPr>
              <a:t>		3) Our Aim					           07</a:t>
            </a:r>
            <a:endParaRPr lang="en-US" sz="1300" dirty="0" smtClean="0">
              <a:solidFill>
                <a:srgbClr val="FF0000"/>
              </a:solidFill>
            </a:endParaRPr>
          </a:p>
          <a:p>
            <a:pPr>
              <a:buNone/>
            </a:pPr>
            <a:r>
              <a:rPr lang="en-US" sz="1300" dirty="0" smtClean="0">
                <a:solidFill>
                  <a:srgbClr val="FF0000"/>
                </a:solidFill>
              </a:rPr>
              <a:t>		4) Objective of our system			           08</a:t>
            </a:r>
            <a:endParaRPr lang="en-US" sz="1300" dirty="0" smtClean="0">
              <a:solidFill>
                <a:srgbClr val="FF0000"/>
              </a:solidFill>
            </a:endParaRPr>
          </a:p>
          <a:p>
            <a:pPr>
              <a:buNone/>
            </a:pPr>
            <a:r>
              <a:rPr lang="en-US" sz="1300" dirty="0" smtClean="0">
                <a:solidFill>
                  <a:srgbClr val="FF0000"/>
                </a:solidFill>
              </a:rPr>
              <a:t>		5) Need of System				           08</a:t>
            </a:r>
            <a:endParaRPr lang="en-US" sz="1300" u="sng" dirty="0" smtClean="0"/>
          </a:p>
          <a:p>
            <a:pPr>
              <a:buNone/>
            </a:pPr>
            <a:endParaRPr lang="en-US" sz="1600" dirty="0" smtClean="0"/>
          </a:p>
          <a:p>
            <a:pPr>
              <a:buNone/>
            </a:pPr>
            <a:r>
              <a:rPr lang="en-US" sz="1600" dirty="0" smtClean="0"/>
              <a:t>	Topic 2. Hardware and Software requirements                                                              </a:t>
            </a:r>
            <a:endParaRPr lang="en-US" sz="1600" dirty="0" smtClean="0"/>
          </a:p>
          <a:p>
            <a:pPr>
              <a:buNone/>
            </a:pPr>
            <a:r>
              <a:rPr lang="en-US" sz="1300" dirty="0" smtClean="0"/>
              <a:t>	</a:t>
            </a:r>
            <a:r>
              <a:rPr lang="en-US" sz="1300" dirty="0" smtClean="0">
                <a:solidFill>
                  <a:srgbClr val="FF0000"/>
                </a:solidFill>
              </a:rPr>
              <a:t>	1) Software Requirements			           09</a:t>
            </a:r>
            <a:endParaRPr lang="en-US" sz="1300" dirty="0" smtClean="0">
              <a:solidFill>
                <a:srgbClr val="FF0000"/>
              </a:solidFill>
            </a:endParaRPr>
          </a:p>
          <a:p>
            <a:pPr>
              <a:buNone/>
            </a:pPr>
            <a:r>
              <a:rPr lang="en-US" sz="1300" dirty="0" smtClean="0">
                <a:solidFill>
                  <a:srgbClr val="FF0000"/>
                </a:solidFill>
              </a:rPr>
              <a:t>		2) Hardware Requirements</a:t>
            </a:r>
            <a:r>
              <a:rPr lang="en-US" sz="1300" dirty="0" smtClean="0"/>
              <a:t>      			          </a:t>
            </a:r>
            <a:r>
              <a:rPr lang="en-US" sz="1300" dirty="0" smtClean="0">
                <a:solidFill>
                  <a:srgbClr val="FF0000"/>
                </a:solidFill>
              </a:rPr>
              <a:t> 09</a:t>
            </a:r>
            <a:endParaRPr lang="en-US" sz="1300" dirty="0" smtClean="0">
              <a:solidFill>
                <a:srgbClr val="FF0000"/>
              </a:solidFill>
            </a:endParaRPr>
          </a:p>
          <a:p>
            <a:pPr>
              <a:buNone/>
            </a:pPr>
            <a:r>
              <a:rPr lang="en-US" sz="1300" dirty="0" smtClean="0"/>
              <a:t>		     </a:t>
            </a:r>
            <a:endParaRPr lang="en-US" sz="1300" dirty="0" smtClean="0"/>
          </a:p>
          <a:p>
            <a:pPr>
              <a:buNone/>
            </a:pPr>
            <a:r>
              <a:rPr lang="en-US" sz="1300" dirty="0" smtClean="0"/>
              <a:t>       </a:t>
            </a:r>
            <a:r>
              <a:rPr lang="en-US" sz="1300" u="sng" dirty="0" smtClean="0"/>
              <a:t>                                                    </a:t>
            </a:r>
            <a:endParaRPr lang="en-US" sz="1300" u="sng" dirty="0"/>
          </a:p>
        </p:txBody>
      </p:sp>
      <p:cxnSp>
        <p:nvCxnSpPr>
          <p:cNvPr id="10" name="Straight Connector 9"/>
          <p:cNvCxnSpPr/>
          <p:nvPr/>
        </p:nvCxnSpPr>
        <p:spPr>
          <a:xfrm>
            <a:off x="762000" y="13525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62000" y="333216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895350"/>
            <a:ext cx="510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1256903" y="628253"/>
            <a:ext cx="685800" cy="794"/>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(Admin-Meal)</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(Meal data)</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98080" cy="1276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(Permission)</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475656" y="1059582"/>
            <a:ext cx="7458032" cy="37444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(Logs)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1435608" y="987574"/>
            <a:ext cx="7456872" cy="231933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(Models)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475656" y="987574"/>
            <a:ext cx="7458032" cy="381642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(URLs)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435608" y="987574"/>
            <a:ext cx="7498080" cy="38164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(Views)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10" name="Picture 9"/>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(AWS-Monitors)</a:t>
            </a:r>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pic>
        <p:nvPicPr>
          <p:cNvPr id="9" name="Picture 8"/>
          <p:cNvPicPr>
            <a:picLocks noChangeAspect="1"/>
          </p:cNvPicPr>
          <p:nvPr/>
        </p:nvPicPr>
        <p:blipFill>
          <a:blip r:embed="rId1"/>
          <a:srcRect/>
          <a:stretch>
            <a:fillRect/>
          </a:stretch>
        </p:blipFill>
        <p:spPr>
          <a:xfrm>
            <a:off x="1547664" y="987574"/>
            <a:ext cx="7386024" cy="3816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762000" y="209550"/>
            <a:ext cx="7467600" cy="4645914"/>
          </a:xfrm>
        </p:spPr>
        <p:txBody>
          <a:bodyPr>
            <a:noAutofit/>
          </a:bodyPr>
          <a:lstStyle/>
          <a:p>
            <a:r>
              <a:rPr lang="en-US" sz="1600" dirty="0" smtClean="0"/>
              <a:t>Topic 3. System Analysis</a:t>
            </a:r>
            <a:r>
              <a:rPr lang="en-US" sz="1400" dirty="0" smtClean="0"/>
              <a:t> </a:t>
            </a:r>
            <a:endParaRPr lang="en-US" sz="1400" dirty="0" smtClean="0"/>
          </a:p>
          <a:p>
            <a:pPr>
              <a:buNone/>
            </a:pPr>
            <a:r>
              <a:rPr lang="en-US" sz="1400" dirty="0" smtClean="0"/>
              <a:t>		</a:t>
            </a:r>
            <a:r>
              <a:rPr lang="en-US" sz="1300" dirty="0" smtClean="0">
                <a:solidFill>
                  <a:srgbClr val="FF0000"/>
                </a:solidFill>
              </a:rPr>
              <a:t>1) Purpose					01</a:t>
            </a:r>
            <a:endParaRPr lang="en-US" sz="1300" dirty="0" smtClean="0">
              <a:solidFill>
                <a:srgbClr val="FF0000"/>
              </a:solidFill>
            </a:endParaRPr>
          </a:p>
          <a:p>
            <a:pPr>
              <a:buNone/>
            </a:pPr>
            <a:r>
              <a:rPr lang="en-US" sz="1300" dirty="0" smtClean="0">
                <a:solidFill>
                  <a:srgbClr val="FF0000"/>
                </a:solidFill>
              </a:rPr>
              <a:t>                  2) Project Scope				10                      </a:t>
            </a:r>
            <a:endParaRPr lang="en-US" sz="1300" dirty="0" smtClean="0">
              <a:solidFill>
                <a:srgbClr val="FF0000"/>
              </a:solidFill>
            </a:endParaRPr>
          </a:p>
          <a:p>
            <a:pPr>
              <a:buNone/>
            </a:pPr>
            <a:r>
              <a:rPr lang="en-US" sz="1300" dirty="0" smtClean="0">
                <a:solidFill>
                  <a:srgbClr val="FF0000"/>
                </a:solidFill>
              </a:rPr>
              <a:t>		3) Existing System				11</a:t>
            </a:r>
            <a:endParaRPr lang="en-US" sz="1300" dirty="0" smtClean="0">
              <a:solidFill>
                <a:srgbClr val="FF0000"/>
              </a:solidFill>
            </a:endParaRPr>
          </a:p>
          <a:p>
            <a:pPr>
              <a:buNone/>
            </a:pPr>
            <a:r>
              <a:rPr lang="en-US" sz="1300" dirty="0" smtClean="0">
                <a:solidFill>
                  <a:srgbClr val="FF0000"/>
                </a:solidFill>
              </a:rPr>
              <a:t>		4) Proposed System				12</a:t>
            </a:r>
            <a:endParaRPr lang="en-US" sz="1300" dirty="0" smtClean="0">
              <a:solidFill>
                <a:srgbClr val="FF0000"/>
              </a:solidFill>
            </a:endParaRPr>
          </a:p>
          <a:p>
            <a:pPr>
              <a:buNone/>
            </a:pPr>
            <a:r>
              <a:rPr lang="en-US" sz="1300" dirty="0" smtClean="0">
                <a:solidFill>
                  <a:srgbClr val="FF0000"/>
                </a:solidFill>
              </a:rPr>
              <a:t>		5)  System Description				13</a:t>
            </a:r>
            <a:endParaRPr lang="en-US" sz="1300" dirty="0" smtClean="0">
              <a:solidFill>
                <a:srgbClr val="FF0000"/>
              </a:solidFill>
            </a:endParaRPr>
          </a:p>
          <a:p>
            <a:pPr>
              <a:buNone/>
            </a:pPr>
            <a:endParaRPr lang="en-US" sz="1300" dirty="0" smtClean="0">
              <a:solidFill>
                <a:srgbClr val="FF0000"/>
              </a:solidFill>
            </a:endParaRPr>
          </a:p>
          <a:p>
            <a:r>
              <a:rPr lang="en-US" sz="1600" dirty="0" smtClean="0"/>
              <a:t>Topic 4. System Design</a:t>
            </a:r>
            <a:endParaRPr lang="en-US" sz="1600" dirty="0" smtClean="0"/>
          </a:p>
          <a:p>
            <a:pPr lvl="2">
              <a:buNone/>
            </a:pPr>
            <a:r>
              <a:rPr lang="en-US" sz="1050" dirty="0" smtClean="0"/>
              <a:t>	</a:t>
            </a:r>
            <a:r>
              <a:rPr lang="en-US" sz="1300" dirty="0" smtClean="0">
                <a:solidFill>
                  <a:srgbClr val="FF0000"/>
                </a:solidFill>
              </a:rPr>
              <a:t>1) Module Description				14</a:t>
            </a:r>
            <a:endParaRPr lang="en-US" sz="1300" dirty="0" smtClean="0">
              <a:solidFill>
                <a:srgbClr val="FF0000"/>
              </a:solidFill>
            </a:endParaRPr>
          </a:p>
          <a:p>
            <a:pPr lvl="2">
              <a:buNone/>
            </a:pPr>
            <a:r>
              <a:rPr lang="en-US" sz="1300" dirty="0" smtClean="0">
                <a:solidFill>
                  <a:srgbClr val="FF0000"/>
                </a:solidFill>
              </a:rPr>
              <a:t>	2) ER Diagram				15</a:t>
            </a:r>
            <a:endParaRPr lang="en-US" sz="1300" dirty="0" smtClean="0">
              <a:solidFill>
                <a:srgbClr val="FF0000"/>
              </a:solidFill>
            </a:endParaRPr>
          </a:p>
          <a:p>
            <a:pPr lvl="2">
              <a:buNone/>
            </a:pPr>
            <a:r>
              <a:rPr lang="en-US" sz="1300" dirty="0" smtClean="0">
                <a:solidFill>
                  <a:srgbClr val="FF0000"/>
                </a:solidFill>
              </a:rPr>
              <a:t>	3) Data Flow Diagram(DFD) of the system</a:t>
            </a:r>
            <a:endParaRPr lang="en-US" sz="1300" dirty="0" smtClean="0">
              <a:solidFill>
                <a:srgbClr val="FF0000"/>
              </a:solidFill>
            </a:endParaRPr>
          </a:p>
          <a:p>
            <a:pPr lvl="2">
              <a:buNone/>
            </a:pPr>
            <a:endParaRPr lang="en-US" sz="1400" dirty="0" smtClean="0"/>
          </a:p>
          <a:p>
            <a:r>
              <a:rPr lang="en-US" sz="1600" dirty="0" smtClean="0"/>
              <a:t>Topic 5. User Screen Snapshots </a:t>
            </a:r>
            <a:endParaRPr lang="en-US" sz="1600" dirty="0" smtClean="0"/>
          </a:p>
          <a:p>
            <a:pPr>
              <a:buNone/>
            </a:pPr>
            <a:endParaRPr lang="en-US" sz="1300" dirty="0" smtClean="0">
              <a:solidFill>
                <a:srgbClr val="FF0000"/>
              </a:solidFill>
            </a:endParaRPr>
          </a:p>
          <a:p>
            <a:pPr>
              <a:buNone/>
            </a:pPr>
            <a:r>
              <a:rPr lang="en-US" sz="1300" dirty="0" smtClean="0"/>
              <a:t> </a:t>
            </a:r>
            <a:r>
              <a:rPr lang="en-US" sz="1400" dirty="0" smtClean="0"/>
              <a:t>		     </a:t>
            </a:r>
            <a:r>
              <a:rPr lang="en-US" sz="1600" dirty="0" smtClean="0">
                <a:solidFill>
                  <a:srgbClr val="FF0000"/>
                </a:solidFill>
              </a:rPr>
              <a:t>      </a:t>
            </a:r>
            <a:r>
              <a:rPr lang="en-US" sz="1400" dirty="0" smtClean="0">
                <a:solidFill>
                  <a:srgbClr val="FF0000"/>
                </a:solidFill>
              </a:rPr>
              <a:t> </a:t>
            </a:r>
            <a:r>
              <a:rPr lang="en-US" sz="1400" u="sng" dirty="0" smtClean="0">
                <a:solidFill>
                  <a:srgbClr val="FF0000"/>
                </a:solidFill>
              </a:rPr>
              <a:t>           </a:t>
            </a:r>
            <a:r>
              <a:rPr lang="en-US" sz="1400" u="sng" dirty="0" smtClean="0"/>
              <a:t>                                         </a:t>
            </a:r>
            <a:endParaRPr lang="en-US" sz="1400" u="sng" dirty="0" smtClean="0"/>
          </a:p>
          <a:p>
            <a:endParaRPr lang="en-US" sz="14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23900" y="249974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8200" y="37909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2"/>
          </p:nvPr>
        </p:nvSpPr>
        <p:spPr/>
        <p:txBody>
          <a:bodyPr/>
          <a:lstStyle/>
          <a:p>
            <a:fld id="{C567DA4F-FBF3-460B-A47E-6D89CD873C8F}" type="slidenum">
              <a:rPr lang="en-US" smtClean="0"/>
            </a:fld>
            <a:endParaRPr lang="en-US"/>
          </a:p>
        </p:txBody>
      </p:sp>
      <p:pic>
        <p:nvPicPr>
          <p:cNvPr id="11" name="Picture 10"/>
          <p:cNvPicPr>
            <a:picLocks noChangeAspect="1"/>
          </p:cNvPicPr>
          <p:nvPr/>
        </p:nvPicPr>
        <p:blipFill>
          <a:blip r:embed="rId1"/>
          <a:srcRect/>
          <a:stretch>
            <a:fillRect/>
          </a:stretch>
        </p:blipFill>
        <p:spPr>
          <a:xfrm>
            <a:off x="7020271" y="3949930"/>
            <a:ext cx="1514129" cy="926076"/>
          </a:xfrm>
          <a:prstGeom prst="rect">
            <a:avLst/>
          </a:prstGeom>
        </p:spPr>
      </p:pic>
      <p:pic>
        <p:nvPicPr>
          <p:cNvPr id="12" name="Picture 11"/>
          <p:cNvPicPr>
            <a:picLocks noChangeAspect="1"/>
          </p:cNvPicPr>
          <p:nvPr/>
        </p:nvPicPr>
        <p:blipFill>
          <a:blip r:embed="rId2"/>
          <a:srcRect/>
          <a:stretch>
            <a:fillRect/>
          </a:stretch>
        </p:blipFill>
        <p:spPr>
          <a:xfrm>
            <a:off x="5076056" y="3939903"/>
            <a:ext cx="1759425" cy="967855"/>
          </a:xfrm>
          <a:prstGeom prst="rect">
            <a:avLst/>
          </a:prstGeom>
        </p:spPr>
      </p:pic>
      <p:pic>
        <p:nvPicPr>
          <p:cNvPr id="13" name="Picture 12"/>
          <p:cNvPicPr>
            <a:picLocks noChangeAspect="1"/>
          </p:cNvPicPr>
          <p:nvPr/>
        </p:nvPicPr>
        <p:blipFill>
          <a:blip r:embed="rId3"/>
          <a:srcRect/>
          <a:stretch>
            <a:fillRect/>
          </a:stretch>
        </p:blipFill>
        <p:spPr>
          <a:xfrm>
            <a:off x="3307090" y="3949930"/>
            <a:ext cx="1584176" cy="957826"/>
          </a:xfrm>
          <a:prstGeom prst="rect">
            <a:avLst/>
          </a:prstGeom>
        </p:spPr>
      </p:pic>
      <p:pic>
        <p:nvPicPr>
          <p:cNvPr id="14" name="Picture 13"/>
          <p:cNvPicPr>
            <a:picLocks noChangeAspect="1"/>
          </p:cNvPicPr>
          <p:nvPr/>
        </p:nvPicPr>
        <p:blipFill>
          <a:blip r:embed="rId4"/>
          <a:srcRect/>
          <a:stretch>
            <a:fillRect/>
          </a:stretch>
        </p:blipFill>
        <p:spPr>
          <a:xfrm>
            <a:off x="1331640" y="3949930"/>
            <a:ext cx="1790660" cy="9578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457200" y="209550"/>
            <a:ext cx="7467600" cy="4645914"/>
          </a:xfrm>
        </p:spPr>
        <p:txBody>
          <a:bodyPr>
            <a:noAutofit/>
          </a:bodyPr>
          <a:lstStyle/>
          <a:p>
            <a:r>
              <a:rPr lang="en-US" sz="1600" dirty="0" smtClean="0"/>
              <a:t>Topic 6: Coding</a:t>
            </a:r>
            <a:endParaRPr lang="en-US" sz="1600" dirty="0" smtClean="0"/>
          </a:p>
          <a:p>
            <a:pPr>
              <a:buNone/>
            </a:pPr>
            <a:r>
              <a:rPr lang="en-US" sz="1600" dirty="0" smtClean="0"/>
              <a:t>	</a:t>
            </a:r>
            <a:endParaRPr lang="en-US" sz="1600" dirty="0" smtClean="0"/>
          </a:p>
          <a:p>
            <a:pPr>
              <a:buNone/>
            </a:pPr>
            <a:r>
              <a:rPr lang="en-US" sz="1600" dirty="0" smtClean="0">
                <a:solidFill>
                  <a:srgbClr val="FF0000"/>
                </a:solidFill>
              </a:rPr>
              <a:t>		</a:t>
            </a:r>
            <a:endParaRPr lang="en-US" sz="1600" dirty="0" smtClean="0">
              <a:solidFill>
                <a:srgbClr val="FF0000"/>
              </a:solidFill>
            </a:endParaRPr>
          </a:p>
          <a:p>
            <a:pPr>
              <a:buNone/>
            </a:pPr>
            <a:endParaRPr lang="en-US" sz="1600" dirty="0" smtClean="0">
              <a:solidFill>
                <a:srgbClr val="FF0000"/>
              </a:solidFill>
            </a:endParaRPr>
          </a:p>
          <a:p>
            <a:pPr>
              <a:buNone/>
            </a:pPr>
            <a:endParaRPr lang="en-US" sz="1600" dirty="0" smtClean="0">
              <a:solidFill>
                <a:srgbClr val="FF0000"/>
              </a:solidFill>
            </a:endParaRPr>
          </a:p>
          <a:p>
            <a:pPr>
              <a:buNone/>
            </a:pPr>
            <a:endParaRPr lang="en-US" sz="1600" dirty="0" smtClean="0"/>
          </a:p>
          <a:p>
            <a:endParaRPr lang="en-US" sz="1600" dirty="0" smtClean="0"/>
          </a:p>
          <a:p>
            <a:endParaRPr lang="en-US" sz="1600" dirty="0" smtClean="0"/>
          </a:p>
          <a:p>
            <a:r>
              <a:rPr lang="en-US" sz="1600" dirty="0" smtClean="0"/>
              <a:t>Topic 8: Bibliography</a:t>
            </a:r>
            <a:endParaRPr lang="en-US" sz="1600" dirty="0" smtClean="0"/>
          </a:p>
          <a:p>
            <a:pPr>
              <a:buNone/>
            </a:pPr>
            <a:r>
              <a:rPr lang="en-US" sz="1600" dirty="0" smtClean="0"/>
              <a:t>		 </a:t>
            </a:r>
            <a:r>
              <a:rPr lang="en-US" sz="1600" dirty="0" smtClean="0">
                <a:hlinkClick r:id="rId1"/>
              </a:rPr>
              <a:t>https://getbootstrap.com/docs/5.1/getting-started/introduction/</a:t>
            </a:r>
            <a:endParaRPr lang="en-US" sz="1600" dirty="0" smtClean="0"/>
          </a:p>
          <a:p>
            <a:pPr>
              <a:buNone/>
            </a:pPr>
            <a:r>
              <a:rPr lang="en-US" sz="1600" dirty="0" smtClean="0"/>
              <a:t>		 </a:t>
            </a:r>
            <a:r>
              <a:rPr lang="en-US" sz="1600" dirty="0" smtClean="0">
                <a:hlinkClick r:id="rId2"/>
              </a:rPr>
              <a:t>https://tailwindcss.com/</a:t>
            </a:r>
            <a:endParaRPr lang="en-US" sz="1600" dirty="0" smtClean="0"/>
          </a:p>
          <a:p>
            <a:pPr>
              <a:buNone/>
            </a:pPr>
            <a:r>
              <a:rPr lang="en-US" sz="1600" dirty="0" smtClean="0"/>
              <a:t>		 </a:t>
            </a:r>
            <a:r>
              <a:rPr lang="en-US" sz="1600" dirty="0" smtClean="0">
                <a:hlinkClick r:id="rId3"/>
              </a:rPr>
              <a:t>https://www.youtube.com/watch?v=JxzZxdht-XY&amp;t=5383</a:t>
            </a:r>
            <a:endParaRPr lang="en-US" sz="1600" dirty="0" smtClean="0"/>
          </a:p>
          <a:p>
            <a:pPr>
              <a:buNone/>
            </a:pPr>
            <a:r>
              <a:rPr lang="en-US" sz="1600" dirty="0" smtClean="0"/>
              <a:t>		 </a:t>
            </a:r>
            <a:r>
              <a:rPr lang="en-US" sz="1600" dirty="0" smtClean="0">
                <a:hlinkClick r:id="rId4"/>
              </a:rPr>
              <a:t>https://aws.amazon.com/</a:t>
            </a:r>
            <a:endParaRPr lang="en-US" sz="1600" dirty="0" smtClean="0"/>
          </a:p>
          <a:p>
            <a:pPr>
              <a:buNone/>
            </a:pPr>
            <a:r>
              <a:rPr lang="en-US" sz="1600" dirty="0" smtClean="0"/>
              <a:t>		</a:t>
            </a:r>
            <a:r>
              <a:rPr lang="en-US" sz="1600" dirty="0" smtClean="0">
                <a:hlinkClick r:id="rId5"/>
              </a:rPr>
              <a:t>http://54.87.131.9/</a:t>
            </a:r>
            <a:endParaRPr lang="en-US" sz="1600" dirty="0" smtClean="0"/>
          </a:p>
          <a:p>
            <a:pPr>
              <a:buNone/>
            </a:pPr>
            <a:endParaRPr lang="en-US" sz="1600" dirty="0" smtClean="0"/>
          </a:p>
          <a:p>
            <a:pPr>
              <a:buNone/>
            </a:pPr>
            <a:r>
              <a:rPr lang="en-US" sz="1600" dirty="0" smtClean="0"/>
              <a:t>		</a:t>
            </a:r>
            <a:endParaRPr lang="en-US" sz="1600" dirty="0" smtClean="0"/>
          </a:p>
          <a:p>
            <a:pPr>
              <a:buNone/>
            </a:pPr>
            <a:r>
              <a:rPr lang="en-US" sz="1600" dirty="0" smtClean="0"/>
              <a:t>s</a:t>
            </a:r>
            <a:endParaRPr lang="en-US" sz="16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noEditPoints="1"/>
          </p:cNvSpPr>
          <p:nvPr>
            <p:ph type="sldNum" sz="quarter" idx="12"/>
          </p:nvPr>
        </p:nvSpPr>
        <p:spPr/>
        <p:txBody>
          <a:bodyPr/>
          <a:lstStyle/>
          <a:p>
            <a:fld id="{C567DA4F-FBF3-460B-A47E-6D89CD873C8F}" type="slidenum">
              <a:rPr lang="en-US" smtClean="0"/>
            </a:fld>
            <a:endParaRPr lang="en-US"/>
          </a:p>
        </p:txBody>
      </p:sp>
      <p:cxnSp>
        <p:nvCxnSpPr>
          <p:cNvPr id="9" name="Straight Connector 8"/>
          <p:cNvCxnSpPr/>
          <p:nvPr/>
        </p:nvCxnSpPr>
        <p:spPr>
          <a:xfrm>
            <a:off x="914400" y="2647950"/>
            <a:ext cx="76962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srcRect/>
          <a:stretch>
            <a:fillRect/>
          </a:stretch>
        </p:blipFill>
        <p:spPr>
          <a:xfrm>
            <a:off x="6441976" y="771550"/>
            <a:ext cx="2016224" cy="1512168"/>
          </a:xfrm>
          <a:prstGeom prst="rect">
            <a:avLst/>
          </a:prstGeom>
        </p:spPr>
      </p:pic>
      <p:pic>
        <p:nvPicPr>
          <p:cNvPr id="12" name="Picture 11"/>
          <p:cNvPicPr>
            <a:picLocks noChangeAspect="1"/>
          </p:cNvPicPr>
          <p:nvPr/>
        </p:nvPicPr>
        <p:blipFill>
          <a:blip r:embed="rId7"/>
          <a:srcRect/>
          <a:stretch>
            <a:fillRect/>
          </a:stretch>
        </p:blipFill>
        <p:spPr>
          <a:xfrm>
            <a:off x="3779912" y="771550"/>
            <a:ext cx="2488704" cy="1584176"/>
          </a:xfrm>
          <a:prstGeom prst="rect">
            <a:avLst/>
          </a:prstGeom>
        </p:spPr>
      </p:pic>
      <p:pic>
        <p:nvPicPr>
          <p:cNvPr id="13" name="Picture 12"/>
          <p:cNvPicPr>
            <a:picLocks noChangeAspect="1"/>
          </p:cNvPicPr>
          <p:nvPr/>
        </p:nvPicPr>
        <p:blipFill>
          <a:blip r:embed="rId8"/>
          <a:srcRect/>
          <a:stretch>
            <a:fillRect/>
          </a:stretch>
        </p:blipFill>
        <p:spPr>
          <a:xfrm>
            <a:off x="1475656" y="771550"/>
            <a:ext cx="2016224" cy="165618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57150"/>
            <a:ext cx="7269480" cy="384571"/>
          </a:xfrm>
        </p:spPr>
        <p:txBody>
          <a:bodyPr>
            <a:noAutofit/>
          </a:bodyPr>
          <a:lstStyle/>
          <a:p>
            <a:r>
              <a:rPr lang="en-US" sz="2400" dirty="0" smtClean="0"/>
              <a:t>Introduction to the System</a:t>
            </a:r>
            <a:endParaRPr lang="en-US" sz="2400" dirty="0"/>
          </a:p>
        </p:txBody>
      </p:sp>
      <p:sp>
        <p:nvSpPr>
          <p:cNvPr id="3" name="Content Placeholder 2"/>
          <p:cNvSpPr>
            <a:spLocks noGrp="1" noEditPoints="1"/>
          </p:cNvSpPr>
          <p:nvPr>
            <p:ph idx="1"/>
          </p:nvPr>
        </p:nvSpPr>
        <p:spPr>
          <a:xfrm>
            <a:off x="762000" y="514350"/>
            <a:ext cx="8153400" cy="4495800"/>
          </a:xfrm>
        </p:spPr>
        <p:txBody>
          <a:bodyPr>
            <a:normAutofit/>
          </a:bodyPr>
          <a:lstStyle/>
          <a:p>
            <a:pPr algn="just">
              <a:buNone/>
            </a:pPr>
            <a:r>
              <a:rPr lang="en-US" sz="1600" dirty="0" smtClean="0">
                <a:latin typeface="Gabriola" panose="04040605051002020D02" pitchFamily="82" charset="0"/>
              </a:rPr>
              <a:t>	“Hostel Management System” is a web application developed for managing various activities in a hostel or a mess. For a past few years and in the recent days the number of educational institutions are increasing rapidly. Thereby the number of hostels or messes are also increasing for the accommodation of the students studying in the institute. In our country all the Colleges and Universities have their own hostels or messes. Very few hostels or messes have an online system to handle all its operations. And hence there is a lot of strain on the persons who are running the hostel and a lot of paper works had to be done everyday and software’s are not being used in this context. This particular project deals with the problems on managing a hostel and avoids the problems which occurs when carried manually.</a:t>
            </a:r>
            <a:endParaRPr lang="en-US" sz="1600" dirty="0" smtClean="0">
              <a:latin typeface="Gabriola" panose="04040605051002020D02" pitchFamily="82" charset="0"/>
            </a:endParaRPr>
          </a:p>
          <a:p>
            <a:pPr algn="just">
              <a:buNone/>
            </a:pPr>
            <a:r>
              <a:rPr lang="en-US" sz="1600" dirty="0" smtClean="0">
                <a:latin typeface="Gabriola" panose="04040605051002020D02" pitchFamily="82" charset="0"/>
              </a:rPr>
              <a:t>	Identification of the drawbacks of the existing systems leads to the designing of the computerized system that will be compatible to the existing system with the system which is more user friendly and more GUI oriented and decrease the overhead of the existing offline system. </a:t>
            </a:r>
            <a:endParaRPr lang="en-US" sz="1600" dirty="0" smtClean="0">
              <a:latin typeface="Gabriola" panose="04040605051002020D02" pitchFamily="82" charset="0"/>
            </a:endParaRPr>
          </a:p>
          <a:p>
            <a:pPr algn="just">
              <a:buNone/>
            </a:pPr>
            <a:r>
              <a:rPr lang="en-US" sz="1600" dirty="0" smtClean="0">
                <a:latin typeface="Gabriola" panose="04040605051002020D02" pitchFamily="82" charset="0"/>
              </a:rPr>
              <a:t>    </a:t>
            </a:r>
            <a:endParaRPr lang="en-US" sz="1600" dirty="0">
              <a:latin typeface="Gabriola" panose="04040605051002020D02"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133350"/>
            <a:ext cx="7498080" cy="308371"/>
          </a:xfrm>
        </p:spPr>
        <p:txBody>
          <a:bodyPr>
            <a:noAutofit/>
          </a:bodyPr>
          <a:lstStyle/>
          <a:p>
            <a:r>
              <a:rPr lang="en-US" sz="2400" dirty="0" smtClean="0"/>
              <a:t>Problem Definition</a:t>
            </a:r>
            <a:endParaRPr lang="en-US" sz="2400" dirty="0"/>
          </a:p>
        </p:txBody>
      </p:sp>
      <p:sp>
        <p:nvSpPr>
          <p:cNvPr id="3" name="Content Placeholder 2"/>
          <p:cNvSpPr>
            <a:spLocks noGrp="1" noEditPoints="1"/>
          </p:cNvSpPr>
          <p:nvPr>
            <p:ph idx="1"/>
          </p:nvPr>
        </p:nvSpPr>
        <p:spPr>
          <a:xfrm>
            <a:off x="762000" y="514350"/>
            <a:ext cx="8229600" cy="3124200"/>
          </a:xfrm>
        </p:spPr>
        <p:txBody>
          <a:bodyPr>
            <a:normAutofit/>
          </a:bodyPr>
          <a:lstStyle/>
          <a:p>
            <a:pPr algn="just">
              <a:buNone/>
            </a:pPr>
            <a:r>
              <a:rPr lang="en-US" sz="1600" dirty="0" smtClean="0">
                <a:latin typeface="Gabriola" panose="04040605051002020D02" pitchFamily="82" charset="0"/>
              </a:rPr>
              <a:t>	The system is designed in favor of the hostel management which helps them to save the records of its current borders about their room numbers and other things. It helps them from the manual work from which it will be difficult to find the record of the students and the mess bills of the students and their other personal information and the information of ex-students who had left the hostel. All the hostels are managed manually by the hostel office. The registration form verification to the different data processing  is done manually. Thus there are a lot of repetitions which can be easily avoided. And hence there is a lot of strain on the person who are  running the hostel and software’s are  not used in this context. This particular project deals with the problems on managing a hostel and avoids the problems which occur when carried manually  identification of the drawbacks of the existing system leads to the designing of computerized system that will be compatible to the existing system with the system which is more user friendly. We can improve the efficiency of the system, thus overcome the drawbacks of the existing system. We design this system of the hostel management especially for the University hostels, through this they cannot require so efficient person to handle and calculate the things. This system automatically calculates all the bills and issued the notification for those students who are against some rule.</a:t>
            </a:r>
            <a:endParaRPr lang="en-US" sz="1600" dirty="0">
              <a:latin typeface="Gabriola" panose="04040605051002020D02" pitchFamily="82" charset="0"/>
            </a:endParaRPr>
          </a:p>
        </p:txBody>
      </p:sp>
      <p:sp>
        <p:nvSpPr>
          <p:cNvPr id="4" name="Title 1"/>
          <p:cNvSpPr txBox="1"/>
          <p:nvPr/>
        </p:nvSpPr>
        <p:spPr>
          <a:xfrm>
            <a:off x="1219200" y="3638550"/>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Aim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7" name="Content Placeholder 2"/>
          <p:cNvSpPr txBox="1"/>
          <p:nvPr/>
        </p:nvSpPr>
        <p:spPr>
          <a:xfrm>
            <a:off x="762000" y="4095750"/>
            <a:ext cx="8229600" cy="914400"/>
          </a:xfrm>
          <a:prstGeom prst="rect">
            <a:avLst/>
          </a:prstGeom>
        </p:spPr>
        <p:txBody>
          <a:bodyPr>
            <a:normAutofit/>
          </a:bodyPr>
          <a:lstStyle/>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r>
              <a:rPr lang="en-US" sz="1600" dirty="0" smtClean="0">
                <a:latin typeface="Gabriola" panose="04040605051002020D02" pitchFamily="82" charset="0"/>
              </a:rPr>
              <a:t>	To record all the student details, their monthly and annual charges, expanses of the hostels, monthly meal charge, applications of the students, information of hostel staffs.</a:t>
            </a:r>
            <a:endPar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endParaRPr>
          </a:p>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129779"/>
            <a:ext cx="7498080" cy="384571"/>
          </a:xfrm>
        </p:spPr>
        <p:txBody>
          <a:bodyPr>
            <a:noAutofit/>
          </a:bodyPr>
          <a:lstStyle/>
          <a:p>
            <a:r>
              <a:rPr lang="en-US" sz="2400" dirty="0" smtClean="0"/>
              <a:t>Objective of the System</a:t>
            </a:r>
            <a:endParaRPr lang="en-US" sz="2400" dirty="0"/>
          </a:p>
        </p:txBody>
      </p:sp>
      <p:sp>
        <p:nvSpPr>
          <p:cNvPr id="3" name="Content Placeholder 2"/>
          <p:cNvSpPr>
            <a:spLocks noGrp="1" noEditPoints="1"/>
          </p:cNvSpPr>
          <p:nvPr>
            <p:ph idx="1"/>
          </p:nvPr>
        </p:nvSpPr>
        <p:spPr>
          <a:xfrm>
            <a:off x="896112" y="590550"/>
            <a:ext cx="7790688" cy="2743200"/>
          </a:xfrm>
        </p:spPr>
        <p:txBody>
          <a:bodyPr>
            <a:normAutofit lnSpcReduction="10000"/>
          </a:bodyPr>
          <a:lstStyle/>
          <a:p>
            <a:pPr algn="just">
              <a:buNone/>
            </a:pPr>
            <a:r>
              <a:rPr lang="en-US" sz="1600" dirty="0" smtClean="0">
                <a:latin typeface="Gabriola" panose="04040605051002020D02" pitchFamily="82" charset="0"/>
              </a:rPr>
              <a:t>	This web application is designed to improve the official works, and to reduce the manual work of the persons in the admin panel and the bundle of registers that were search when to find the information of a previous student become very hard. By this system we can </a:t>
            </a:r>
            <a:r>
              <a:rPr lang="en-US" sz="1600" dirty="0" err="1" smtClean="0">
                <a:latin typeface="Gabriola" panose="04040605051002020D02" pitchFamily="82" charset="0"/>
              </a:rPr>
              <a:t>retrieve</a:t>
            </a:r>
            <a:r>
              <a:rPr lang="en-US" sz="1600" dirty="0" smtClean="0">
                <a:latin typeface="Gabriola" panose="04040605051002020D02" pitchFamily="82" charset="0"/>
              </a:rPr>
              <a:t> the data of every present and previous students. The system will help you to check the mess bills of every student and the students hostel dues. The students of the hostel will be recognized  from the ID number allocated at the room rental time. At last this system will improve the management work in the hostel.</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automate each and every activity of the manual system, which increases its throughput.</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provide a quick response with very accurate information as and when required.</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make the present manual system more interactive, speedy and user friendly.</a:t>
            </a:r>
            <a:endParaRPr lang="en-US" sz="1600" dirty="0" smtClean="0">
              <a:latin typeface="Gabriola" panose="04040605051002020D02" pitchFamily="82" charset="0"/>
            </a:endParaRPr>
          </a:p>
          <a:p>
            <a:pPr algn="just"/>
            <a:r>
              <a:rPr lang="en-US" sz="1600" dirty="0" smtClean="0">
                <a:latin typeface="Gabriola" panose="04040605051002020D02" pitchFamily="82" charset="0"/>
              </a:rPr>
              <a:t>To avail any information whatever and whenever needed.</a:t>
            </a:r>
            <a:endParaRPr lang="en-US" sz="1600" dirty="0" smtClean="0">
              <a:latin typeface="Gabriola" panose="04040605051002020D02" pitchFamily="82" charset="0"/>
            </a:endParaRPr>
          </a:p>
          <a:p>
            <a:pPr algn="just"/>
            <a:r>
              <a:rPr lang="en-US" sz="1600" dirty="0" smtClean="0">
                <a:latin typeface="Gabriola" panose="04040605051002020D02" pitchFamily="82" charset="0"/>
              </a:rPr>
              <a:t>Reduce the paper works manually.</a:t>
            </a:r>
            <a:endParaRPr lang="en-US" sz="1600" dirty="0" smtClean="0">
              <a:latin typeface="Gabriola" panose="04040605051002020D02" pitchFamily="82" charset="0"/>
            </a:endParaRPr>
          </a:p>
          <a:p>
            <a:pPr algn="just"/>
            <a:endParaRPr lang="en-US" sz="1600" dirty="0">
              <a:latin typeface="Gabriola" panose="04040605051002020D02" pitchFamily="82" charset="0"/>
            </a:endParaRPr>
          </a:p>
        </p:txBody>
      </p:sp>
      <p:sp>
        <p:nvSpPr>
          <p:cNvPr id="7" name="Title 1"/>
          <p:cNvSpPr txBox="1"/>
          <p:nvPr/>
        </p:nvSpPr>
        <p:spPr>
          <a:xfrm>
            <a:off x="1264920" y="34825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Need of the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9" name="TextBox 8"/>
          <p:cNvSpPr txBox="1"/>
          <p:nvPr/>
        </p:nvSpPr>
        <p:spPr>
          <a:xfrm>
            <a:off x="1295400" y="3968175"/>
            <a:ext cx="7772400" cy="584775"/>
          </a:xfrm>
          <a:prstGeom prst="rect">
            <a:avLst/>
          </a:prstGeom>
          <a:noFill/>
        </p:spPr>
        <p:txBody>
          <a:bodyPr wrap="square" rtlCol="0">
            <a:spAutoFit/>
          </a:bodyPr>
          <a:lstStyle/>
          <a:p>
            <a:pPr algn="just"/>
            <a:r>
              <a:rPr lang="en-US" sz="1600" dirty="0" smtClean="0">
                <a:latin typeface="Gabriola" panose="04040605051002020D02" pitchFamily="82" charset="0"/>
              </a:rPr>
              <a:t>There is always a need of a system that will perform management of hostel and student records with their fees. This system will reduce the manual operations required to maintain all records and also generates various reports for analysis</a:t>
            </a:r>
            <a:endParaRPr lang="en-US" sz="1600" dirty="0">
              <a:latin typeface="Gabriola" panose="04040605051002020D02" pitchFamily="82" charset="0"/>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84571"/>
          </a:xfrm>
        </p:spPr>
        <p:txBody>
          <a:bodyPr>
            <a:noAutofit/>
          </a:bodyPr>
          <a:lstStyle/>
          <a:p>
            <a:r>
              <a:rPr lang="en-US" sz="2400" dirty="0" smtClean="0"/>
              <a:t>Purpose</a:t>
            </a:r>
            <a:endParaRPr lang="en-US" sz="2400" dirty="0"/>
          </a:p>
        </p:txBody>
      </p:sp>
      <p:sp>
        <p:nvSpPr>
          <p:cNvPr id="3" name="Content Placeholder 2"/>
          <p:cNvSpPr>
            <a:spLocks noGrp="1" noEditPoints="1"/>
          </p:cNvSpPr>
          <p:nvPr>
            <p:ph idx="1"/>
          </p:nvPr>
        </p:nvSpPr>
        <p:spPr>
          <a:xfrm>
            <a:off x="838200" y="742950"/>
            <a:ext cx="8077200" cy="762000"/>
          </a:xfrm>
        </p:spPr>
        <p:txBody>
          <a:bodyPr>
            <a:normAutofit/>
          </a:bodyPr>
          <a:lstStyle/>
          <a:p>
            <a:pPr algn="just">
              <a:buNone/>
            </a:pPr>
            <a:r>
              <a:rPr lang="en-US" sz="1600" dirty="0" smtClean="0">
                <a:latin typeface="Gabriola" panose="04040605051002020D02" pitchFamily="82" charset="0"/>
              </a:rPr>
              <a:t>	To manage the hostel allotment of the students. It also helps to manage student room rent and </a:t>
            </a:r>
            <a:r>
              <a:rPr lang="en-US" sz="1600" dirty="0" err="1" smtClean="0">
                <a:latin typeface="Gabriola" panose="04040605051002020D02" pitchFamily="82" charset="0"/>
              </a:rPr>
              <a:t>employees'</a:t>
            </a:r>
            <a:r>
              <a:rPr lang="en-US" sz="1600" dirty="0" smtClean="0">
                <a:latin typeface="Gabriola" panose="04040605051002020D02" pitchFamily="82" charset="0"/>
              </a:rPr>
              <a:t> payments. This project also helps in administrative work such as keep information of students and rooms.</a:t>
            </a:r>
            <a:endParaRPr lang="en-US" sz="1600" dirty="0">
              <a:latin typeface="Gabriola" panose="04040605051002020D02" pitchFamily="82" charset="0"/>
            </a:endParaRPr>
          </a:p>
        </p:txBody>
      </p:sp>
      <p:sp>
        <p:nvSpPr>
          <p:cNvPr id="4" name="Title 1"/>
          <p:cNvSpPr txBox="1"/>
          <p:nvPr/>
        </p:nvSpPr>
        <p:spPr>
          <a:xfrm>
            <a:off x="1295400" y="15013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Project</a:t>
            </a:r>
            <a:r>
              <a:rPr kumimoji="0" lang="en-US" sz="2400" b="0" i="0" u="none" strike="noStrike" kern="1200" cap="none" spc="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Scope</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838200" y="2114550"/>
            <a:ext cx="8077200" cy="1066800"/>
          </a:xfrm>
          <a:prstGeom prst="rect">
            <a:avLst/>
          </a:prstGeom>
        </p:spPr>
        <p:txBody>
          <a:bodyPr>
            <a:normAutofit/>
          </a:bodyPr>
          <a:lstStyle/>
          <a:p>
            <a:pPr marL="365760" marR="0" indent="-283210" algn="just"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anose="04040605051002020D02" pitchFamily="82" charset="0"/>
                <a:ea typeface="+mn-ea"/>
                <a:cs typeface="+mn-cs"/>
              </a:rPr>
              <a:t>	The</a:t>
            </a:r>
            <a:r>
              <a:rPr kumimoji="0" lang="en-US" sz="1600" b="0" i="0" u="none" strike="noStrike" kern="1200" cap="none" spc="0" noProof="0" dirty="0" smtClean="0">
                <a:ln>
                  <a:noFill/>
                </a:ln>
                <a:solidFill>
                  <a:schemeClr val="tx1"/>
                </a:solidFill>
                <a:effectLst/>
                <a:uLnTx/>
                <a:latin typeface="Gabriola" panose="04040605051002020D02" pitchFamily="82" charset="0"/>
                <a:ea typeface="+mn-ea"/>
                <a:cs typeface="+mn-cs"/>
              </a:rPr>
              <a:t> project has a wide scope as it is not intended to a particular organization. This project is going to develop generic software, which can be applied by any hostel business organization. More over it provides facility to its users. Also the software is going to provide a huge amount of summary data.</a:t>
            </a:r>
            <a:endParaRPr kumimoji="0" lang="en-US" sz="1600" b="0" i="0" u="none" strike="noStrike" kern="1200" cap="none" spc="0" baseline="0" noProof="0" dirty="0">
              <a:ln>
                <a:noFill/>
              </a:ln>
              <a:solidFill>
                <a:schemeClr val="tx1"/>
              </a:solidFill>
              <a:effectLst/>
              <a:uLnTx/>
              <a:latin typeface="Gabriola" panose="04040605051002020D02"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10051</Words>
  <Application>WPS Presentation</Application>
  <PresentationFormat>On-screen Show (16:9)</PresentationFormat>
  <Paragraphs>322</Paragraphs>
  <Slides>38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Arial</vt:lpstr>
      <vt:lpstr>SimSun</vt:lpstr>
      <vt:lpstr>Wingdings</vt:lpstr>
      <vt:lpstr>Wingdings 2</vt:lpstr>
      <vt:lpstr>Wingdings</vt:lpstr>
      <vt:lpstr>Verdana</vt:lpstr>
      <vt:lpstr>Stencil</vt:lpstr>
      <vt:lpstr>Aurebesh</vt:lpstr>
      <vt:lpstr>Comic Sans MS</vt:lpstr>
      <vt:lpstr>Gabriola</vt:lpstr>
      <vt:lpstr>Bradley Hand ITC</vt:lpstr>
      <vt:lpstr>Gill Sans MT</vt:lpstr>
      <vt:lpstr>Microsoft YaHei</vt:lpstr>
      <vt:lpstr>Arial Unicode MS</vt:lpstr>
      <vt:lpstr>Calibri</vt:lpstr>
      <vt:lpstr>Andalus</vt:lpstr>
      <vt:lpstr>Solstice</vt:lpstr>
      <vt:lpstr>Project presentation on “Hostel Management system” Sub- Project  Paper  code-  Mca -CS-601</vt:lpstr>
      <vt:lpstr>Acknowledgement</vt:lpstr>
      <vt:lpstr>Table Of Contents</vt:lpstr>
      <vt:lpstr>PowerPoint 演示文稿</vt:lpstr>
      <vt:lpstr>PowerPoint 演示文稿</vt:lpstr>
      <vt:lpstr>Introduction to the System</vt:lpstr>
      <vt:lpstr>Problem Definition</vt:lpstr>
      <vt:lpstr>Objective of the System</vt:lpstr>
      <vt:lpstr>Purpose</vt:lpstr>
      <vt:lpstr>Existing System</vt:lpstr>
      <vt:lpstr>System Description</vt:lpstr>
      <vt:lpstr>Front End</vt:lpstr>
      <vt:lpstr>Front End</vt:lpstr>
      <vt:lpstr>Front End</vt:lpstr>
      <vt:lpstr>Front End</vt:lpstr>
      <vt:lpstr>Front End</vt:lpstr>
      <vt:lpstr>Front End</vt:lpstr>
      <vt:lpstr>Front End</vt:lpstr>
      <vt:lpstr>Front End</vt:lpstr>
      <vt:lpstr>Front End</vt:lpstr>
      <vt:lpstr>Module Description</vt:lpstr>
      <vt:lpstr>Software Used</vt:lpstr>
      <vt:lpstr>Data Flow Diagram(DFD) of the system</vt:lpstr>
      <vt:lpstr>Back End (Admin)</vt:lpstr>
      <vt:lpstr>Back End (Admin-Users)</vt:lpstr>
      <vt:lpstr>Back End (Admin-Users)</vt:lpstr>
      <vt:lpstr>Back End (User Data)</vt:lpstr>
      <vt:lpstr>Back End (Admin-FAQ)</vt:lpstr>
      <vt:lpstr>Back End (FAQ-Data)</vt:lpstr>
      <vt:lpstr>Back End (Admin-Meal)</vt:lpstr>
      <vt:lpstr>Back End (Meal data)</vt:lpstr>
      <vt:lpstr>Back End (Permission)</vt:lpstr>
      <vt:lpstr>Back End (Logs)</vt:lpstr>
      <vt:lpstr>Back End (Models)</vt:lpstr>
      <vt:lpstr>Back End (URLs)</vt:lpstr>
      <vt:lpstr>Back End (Views)</vt:lpstr>
      <vt:lpstr>Back End (AWS)</vt:lpstr>
      <vt:lpstr>Back End (AWS-Monitors)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anirb</cp:lastModifiedBy>
  <cp:revision>58</cp:revision>
  <dcterms:created xsi:type="dcterms:W3CDTF">2022-01-05T15:42:00Z</dcterms:created>
  <dcterms:modified xsi:type="dcterms:W3CDTF">2022-06-25T07:34:22Z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22025DDDFDCA4C569603397FC262CDCC</vt:lpwstr>
  </property>
  <property fmtid="{D5CDD505-2E9C-101B-9397-08002B2CF9AE}" pid="3" name="KSOProductBuildVer">
    <vt:lpwstr>1033-11.2.0.11156</vt:lpwstr>
  </property>
</Properties>
</file>